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Slab"/>
      <p:regular r:id="rId35"/>
      <p:bold r:id="rId36"/>
    </p:embeddedFont>
    <p:embeddedFont>
      <p:font typeface="Roboto"/>
      <p:regular r:id="rId37"/>
      <p:bold r:id="rId38"/>
      <p:italic r:id="rId39"/>
      <p:boldItalic r:id="rId40"/>
    </p:embeddedFont>
    <p:embeddedFont>
      <p:font typeface="Bree Serif"/>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46A608E-210A-43C0-B345-1C24416F55D2}">
  <a:tblStyle styleId="{546A608E-210A-43C0-B345-1C24416F55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1" Type="http://schemas.openxmlformats.org/officeDocument/2006/relationships/font" Target="fonts/BreeSerif-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Slab-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font" Target="fonts/RobotoSlab-bold.fntdata"/><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inclipart.com/downpngs/iRmToTT_download-hd-png-image-transparent-background-finding-nemo/"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ekpng.com/idown/u2q8t4e6u2t4t4w7_finding-nemo-characters-png-gill-from-finding-nemo/" TargetMode="External"/><Relationship Id="rId3" Type="http://schemas.openxmlformats.org/officeDocument/2006/relationships/hyperlink" Target="http://www.pngall.com/nemo-png" TargetMode="External"/><Relationship Id="rId4" Type="http://schemas.openxmlformats.org/officeDocument/2006/relationships/hyperlink" Target="https://www.jing.fm/iclipt/xxxhbR/" TargetMode="External"/><Relationship Id="rId5" Type="http://schemas.openxmlformats.org/officeDocument/2006/relationships/hyperlink" Target="https://findingdory.fandom.com/wiki/Jacques" TargetMode="External"/><Relationship Id="rId6" Type="http://schemas.openxmlformats.org/officeDocument/2006/relationships/hyperlink" Target="https://www.clipartkey.com/view/iRJmxmm_bubbles-gurgle-philip-sherman-mr-bubbles-from-finding/" TargetMode="External"/><Relationship Id="rId7" Type="http://schemas.openxmlformats.org/officeDocument/2006/relationships/hyperlink" Target="https://www.hiclipart.com/free-transparent-background-png-clipart-dzkur"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Hello, welcome to our final project presentation. </a:t>
            </a:r>
            <a:endParaRPr/>
          </a:p>
          <a:p>
            <a:pPr indent="0" lvl="0" marL="0" rtl="0" algn="l">
              <a:spcBef>
                <a:spcPts val="0"/>
              </a:spcBef>
              <a:spcAft>
                <a:spcPts val="0"/>
              </a:spcAft>
              <a:buNone/>
            </a:pPr>
            <a:r>
              <a:rPr lang="en"/>
              <a:t>While we are proud of the work we have done here and we wholeheartedly support this course, We ask that you don’t live tweet about our presentation, since we believe that there are more important conversations going on on social media and we don’t want to dilute black voices in and outside of science</a:t>
            </a:r>
            <a:r>
              <a:rPr lang="en"/>
              <a:t>.</a:t>
            </a:r>
            <a:r>
              <a:rPr lang="en"/>
              <a:t> Please reach out to us at the end for more information instead.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a:t>
            </a:r>
            <a:r>
              <a:rPr lang="en"/>
              <a:t>, we will be talking about the movie Finding Nemo and whether or not it is bio-geo-graphically accurate.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8105967d5_1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8105967d5_1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24292E"/>
                </a:solidFill>
                <a:highlight>
                  <a:srgbClr val="FAFBFC"/>
                </a:highlight>
              </a:rPr>
              <a:t>Amanda:</a:t>
            </a:r>
            <a:br>
              <a:rPr lang="en" sz="1050">
                <a:solidFill>
                  <a:srgbClr val="24292E"/>
                </a:solidFill>
                <a:highlight>
                  <a:srgbClr val="FAFBFC"/>
                </a:highlight>
              </a:rPr>
            </a:br>
            <a:r>
              <a:rPr lang="en" sz="1050">
                <a:solidFill>
                  <a:srgbClr val="24292E"/>
                </a:solidFill>
                <a:highlight>
                  <a:srgbClr val="FAFBFC"/>
                </a:highlight>
              </a:rPr>
              <a:t>W</a:t>
            </a:r>
            <a:r>
              <a:rPr lang="en" sz="1050">
                <a:solidFill>
                  <a:srgbClr val="24292E"/>
                </a:solidFill>
                <a:highlight>
                  <a:srgbClr val="FAFBFC"/>
                </a:highlight>
              </a:rPr>
              <a:t>e acquired the real species occurrence records from GBIF or the (Global Biodiversity Information Facility). We did this by dividing up the movie species list into by movie location.  There are 8 movie locations in total, here we are showing just a subset of the locations at the top of the slide to get an idea of the diversity of locations represented in the movie.</a:t>
            </a:r>
            <a:endParaRPr sz="1050">
              <a:solidFill>
                <a:srgbClr val="24292E"/>
              </a:solidFill>
              <a:highlight>
                <a:srgbClr val="FAFBFC"/>
              </a:highlight>
            </a:endParaRPr>
          </a:p>
          <a:p>
            <a:pPr indent="0" lvl="0" marL="0" rtl="0" algn="l">
              <a:lnSpc>
                <a:spcPct val="115000"/>
              </a:lnSpc>
              <a:spcBef>
                <a:spcPts val="1200"/>
              </a:spcBef>
              <a:spcAft>
                <a:spcPts val="0"/>
              </a:spcAft>
              <a:buNone/>
            </a:pPr>
            <a:r>
              <a:rPr lang="en" sz="1050">
                <a:solidFill>
                  <a:srgbClr val="24292E"/>
                </a:solidFill>
                <a:highlight>
                  <a:srgbClr val="FAFBFC"/>
                </a:highlight>
              </a:rPr>
              <a:t>We obtained the species occurrence data for each location from GBIF using the R function “rgbif”. This function allows you to access GBIF occurrence data through the GBIF API. </a:t>
            </a:r>
            <a:endParaRPr sz="1050">
              <a:solidFill>
                <a:srgbClr val="24292E"/>
              </a:solidFill>
              <a:highlight>
                <a:srgbClr val="FAFBFC"/>
              </a:highlight>
            </a:endParaRPr>
          </a:p>
          <a:p>
            <a:pPr indent="0" lvl="0" marL="0" rtl="0" algn="l">
              <a:spcBef>
                <a:spcPts val="1200"/>
              </a:spcBef>
              <a:spcAft>
                <a:spcPts val="0"/>
              </a:spcAft>
              <a:buNone/>
            </a:pPr>
            <a:r>
              <a:t/>
            </a:r>
            <a:endParaRPr sz="1050">
              <a:solidFill>
                <a:srgbClr val="24292E"/>
              </a:solidFill>
              <a:highlight>
                <a:srgbClr val="FAFBFC"/>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88105967d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8105967d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Roboto"/>
                <a:ea typeface="Roboto"/>
                <a:cs typeface="Roboto"/>
                <a:sym typeface="Roboto"/>
              </a:rPr>
              <a:t>Amanda: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a:t>Whenever you acquire data, there is likely some data processing or data assuring required, and this is true for GBIF species occurrence data.</a:t>
            </a:r>
            <a:endParaRPr/>
          </a:p>
          <a:p>
            <a:pPr indent="0" lvl="0" marL="0" rtl="0" algn="l">
              <a:lnSpc>
                <a:spcPct val="100000"/>
              </a:lnSpc>
              <a:spcBef>
                <a:spcPts val="0"/>
              </a:spcBef>
              <a:spcAft>
                <a:spcPts val="0"/>
              </a:spcAft>
              <a:buNone/>
            </a:pPr>
            <a:r>
              <a:rPr lang="en"/>
              <a:t>Here is a flow chart outlining our data assurance process.We started with the raw occurrence values on GBIF for our species assemblages and removed occurrence records where latitude and longitude were missing, and any records that had geospatial issues. An example of possible geospatial issues are latitude and longitudes that were reversed when the data was input.</a:t>
            </a:r>
            <a:endParaRPr/>
          </a:p>
          <a:p>
            <a:pPr indent="0" lvl="0" marL="0" rtl="0" algn="l">
              <a:lnSpc>
                <a:spcPct val="115000"/>
              </a:lnSpc>
              <a:spcBef>
                <a:spcPts val="1200"/>
              </a:spcBef>
              <a:spcAft>
                <a:spcPts val="0"/>
              </a:spcAft>
              <a:buNone/>
            </a:pPr>
            <a:r>
              <a:rPr lang="en"/>
              <a:t>These initial data cleaning steps we did right away with the rgbif function.</a:t>
            </a:r>
            <a:endParaRPr/>
          </a:p>
          <a:p>
            <a:pPr indent="0" lvl="0" marL="0" rtl="0" algn="l">
              <a:lnSpc>
                <a:spcPct val="115000"/>
              </a:lnSpc>
              <a:spcBef>
                <a:spcPts val="1200"/>
              </a:spcBef>
              <a:spcAft>
                <a:spcPts val="0"/>
              </a:spcAft>
              <a:buNone/>
            </a:pPr>
            <a:r>
              <a:rPr lang="en"/>
              <a:t>Next we cleaned up the species names in our datasheet. We did this by updating species synonyms to the current accepted species name and removed any incorrect species.</a:t>
            </a:r>
            <a:endParaRPr/>
          </a:p>
          <a:p>
            <a:pPr indent="0" lvl="0" marL="0" rtl="0" algn="l">
              <a:lnSpc>
                <a:spcPct val="115000"/>
              </a:lnSpc>
              <a:spcBef>
                <a:spcPts val="1200"/>
              </a:spcBef>
              <a:spcAft>
                <a:spcPts val="0"/>
              </a:spcAft>
              <a:buNone/>
            </a:pPr>
            <a:r>
              <a:rPr lang="en"/>
              <a:t>Examples of incorrect species include species that were pulled from GBIF by mistake (this sometimes occurred when similar species, like those in the same genus, were also pulled from GBIF). All species name corrections were performed using OpenRefine.</a:t>
            </a:r>
            <a:endParaRPr/>
          </a:p>
          <a:p>
            <a:pPr indent="0" lvl="0" marL="0" rtl="0" algn="l">
              <a:lnSpc>
                <a:spcPct val="115000"/>
              </a:lnSpc>
              <a:spcBef>
                <a:spcPts val="1200"/>
              </a:spcBef>
              <a:spcAft>
                <a:spcPts val="1200"/>
              </a:spcAft>
              <a:buNone/>
            </a:pPr>
            <a:r>
              <a:rPr lang="en"/>
              <a:t>And now we have our clean dataset.</a:t>
            </a:r>
            <a:endParaRPr sz="1200">
              <a:solidFill>
                <a:schemeClr val="dk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8105967d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8105967d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a:t>
            </a:r>
            <a:r>
              <a:rPr lang="en"/>
              <a:t>The species list determined from the movie was used to inform which species occurrence data we can pull from GBIF. So a</a:t>
            </a:r>
            <a:r>
              <a:rPr lang="en"/>
              <a:t>fter the collection, we combined data from the movie screenshot with the </a:t>
            </a:r>
            <a:r>
              <a:rPr lang="en"/>
              <a:t>occurrence</a:t>
            </a:r>
            <a:r>
              <a:rPr lang="en"/>
              <a:t> data from GBIF into a master database to assess for the movie’s accuracy.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88105967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8105967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 What we ended up having from the GBIF records was a list of latitude/longitude coordinates for each species observation. We mapped these coordinates in QGIS to show the location where the observation occurred visually. We then generated polygons around the points for each species using the minimum bounding geometry tool. All the species that were shown as an assemblage in the movie were placed on the same map to check for overlapping ranges.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8105967d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8105967d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So now the part you’ve all been waiting for: Do the species depicted in Finding Nemo live up to the expectation of our childhood?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8105967d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8105967d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When we say species depiction, we mean whether it is drawn close to the source material, like Nemo as a clownfish, or it took some guess work like in the case of this butterflyfish </a:t>
            </a:r>
            <a:r>
              <a:rPr lang="en"/>
              <a:t>where</a:t>
            </a:r>
            <a:r>
              <a:rPr lang="en"/>
              <a:t> the artist </a:t>
            </a:r>
            <a:r>
              <a:rPr lang="en"/>
              <a:t>definitely</a:t>
            </a:r>
            <a:r>
              <a:rPr lang="en"/>
              <a:t> took some </a:t>
            </a:r>
            <a:r>
              <a:rPr lang="en"/>
              <a:t>deliberation</a:t>
            </a:r>
            <a:r>
              <a:rPr lang="en"/>
              <a:t> on how to depict a real species, or in the case of this green crab where we could not find a real life counterpart to match.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8105967d5_4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8105967d5_4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So this is a line graph showing the number of species counted in the movie by the movie minute. The blue line is showing the total number, while the orange is the unidentified or generic species that can not be match with a real life counterpart. Out of 112 species in the movie, 64 were unidentifiable, or in other terms, only 57% of species where biologically accurate. </a:t>
            </a:r>
            <a:endParaRPr/>
          </a:p>
          <a:p>
            <a:pPr indent="0" lvl="0" marL="0" rtl="0" algn="l">
              <a:spcBef>
                <a:spcPts val="0"/>
              </a:spcBef>
              <a:spcAft>
                <a:spcPts val="0"/>
              </a:spcAft>
              <a:buNone/>
            </a:pPr>
            <a:r>
              <a:rPr lang="en"/>
              <a:t>Now let’s talk about how the movie fair out geographically.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880b8cbc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80b8cbc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 Many of the species assemblages </a:t>
            </a:r>
            <a:r>
              <a:rPr lang="en"/>
              <a:t>portrayed</a:t>
            </a:r>
            <a:r>
              <a:rPr lang="en"/>
              <a:t> in the film did turn out to be accurate. The examples shown above get an A for accuracy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88105967d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8105967d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Etienne: </a:t>
            </a:r>
            <a:r>
              <a:rPr lang="en"/>
              <a:t>Other assemblages shown in the film were a bit less accurate though. The Reef was by far the most species-rich location in the film, and the distribution areas of most of these species were in fact overlapping in an area that is within the actual limits of the Great Barrier Reef in Australia. (next slide)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880b8cbc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80b8cbc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Etienne: As is shown here. However, some species depicted in this part of the movie, like the red-Faced Butterflyfish,  don’t occur anywhere near Australia. In fact, that species in only found in the Red Sea and the Gulf of Aden near the coasts of Africa. So, this assemblage lacks a bit of accuracy. (next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8105967d5_1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8105967d5_1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 In order to grab your attention we want to start our presentation with our results, which are: </a:t>
            </a:r>
            <a:r>
              <a:rPr i="1" lang="en"/>
              <a:t>insert slide text here</a:t>
            </a:r>
            <a:r>
              <a:rPr lang="en"/>
              <a:t>. So overall, we give this movie (click-1) a solid B. And we will now walk you through how we arrived at this conclusion. (click-2)</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8105967d5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8105967d5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 At the Sydney Harbour there were 2 major mistakes (next-slide)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880b8cbcf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80b8cbcf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 The area where all these species overlap is not near Sydney Harbour. Some of the species </a:t>
            </a:r>
            <a:r>
              <a:rPr lang="en"/>
              <a:t>portrayed</a:t>
            </a:r>
            <a:r>
              <a:rPr lang="en"/>
              <a:t> in this film live too far North to have been at the location they were depicted in for this scene. There was also the issue that the Brown Pelican depicted in the film does not live near Australia at all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80b8cbcf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80b8cbcf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 Based on the small areas where all species overlapped on each map, we were able to map the approximate route travelled by Marlin and Dory. For the most part this route is quite logical, except that the Deep Trench, where Marlin and Dory visit near the beginning of the film would have required them to travel along the North Coast of Australia, rather than South towards Sydney. We can tell this because the species of fish portrayed at the Trench do not live further South than the North Coast of Australia. We give the this map a B for biogeographical realism. (next 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88105967d5_3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8105967d5_3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So in conclusion, we gave a letter grade to the efforts made in Finding Nemo. B+ for species depiction, only a C for spatial accuracy. But despite the inaccurate bio-geo-graphical depiction, you can still enjoy the movie when you take off your biologist 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source:</a:t>
            </a:r>
            <a:endParaRPr/>
          </a:p>
          <a:p>
            <a:pPr indent="0" lvl="0" marL="0" rtl="0" algn="l">
              <a:spcBef>
                <a:spcPts val="0"/>
              </a:spcBef>
              <a:spcAft>
                <a:spcPts val="0"/>
              </a:spcAft>
              <a:buNone/>
            </a:pPr>
            <a:r>
              <a:rPr lang="en"/>
              <a:t>Dory: </a:t>
            </a:r>
            <a:r>
              <a:rPr lang="en" u="sng">
                <a:solidFill>
                  <a:schemeClr val="hlink"/>
                </a:solidFill>
                <a:hlinkClick r:id="rId2"/>
              </a:rPr>
              <a:t>https://www.pinclipart.com/downpngs/iRmToTT_download-hd-png-image-transparent-background-finding-nemo/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87f3da141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7f3da141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a:t>
            </a:r>
            <a:endParaRPr/>
          </a:p>
          <a:p>
            <a:pPr indent="0" lvl="0" marL="0" rtl="0" algn="l">
              <a:spcBef>
                <a:spcPts val="0"/>
              </a:spcBef>
              <a:spcAft>
                <a:spcPts val="0"/>
              </a:spcAft>
              <a:buNone/>
            </a:pPr>
            <a:r>
              <a:rPr lang="en"/>
              <a:t>I want to thank all of our collaborators for their wonderful work and commitment to the project, the tank gang! And gratitude towards all our instructors and our classmates for their valuable contribution.</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And if you want to replicate the framework that we used here to assess Finding Nemo, and apply it to another piece of media, we have all of our data and code on a GitHub repository with an MIT license. You can contact any of us for more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sources:</a:t>
            </a:r>
            <a:endParaRPr/>
          </a:p>
          <a:p>
            <a:pPr indent="0" lvl="0" marL="0" rtl="0" algn="l">
              <a:spcBef>
                <a:spcPts val="0"/>
              </a:spcBef>
              <a:spcAft>
                <a:spcPts val="0"/>
              </a:spcAft>
              <a:buNone/>
            </a:pPr>
            <a:r>
              <a:rPr lang="en"/>
              <a:t>Gill: </a:t>
            </a:r>
            <a:r>
              <a:rPr lang="en" u="sng">
                <a:solidFill>
                  <a:schemeClr val="hlink"/>
                </a:solidFill>
                <a:hlinkClick r:id="rId2"/>
              </a:rPr>
              <a:t>https://www.seekpng.com/idown/u2q8t4e6u2t4t4w7_finding-nemo-characters-png-gill-from-finding-nemo/</a:t>
            </a:r>
            <a:endParaRPr/>
          </a:p>
          <a:p>
            <a:pPr indent="0" lvl="0" marL="0" rtl="0" algn="l">
              <a:spcBef>
                <a:spcPts val="0"/>
              </a:spcBef>
              <a:spcAft>
                <a:spcPts val="0"/>
              </a:spcAft>
              <a:buNone/>
            </a:pPr>
            <a:r>
              <a:rPr lang="en"/>
              <a:t>Nemo: </a:t>
            </a:r>
            <a:r>
              <a:rPr lang="en" u="sng">
                <a:solidFill>
                  <a:schemeClr val="hlink"/>
                </a:solidFill>
                <a:hlinkClick r:id="rId3"/>
              </a:rPr>
              <a:t>http://www.pngall.com/nemo-png</a:t>
            </a:r>
            <a:endParaRPr/>
          </a:p>
          <a:p>
            <a:pPr indent="0" lvl="0" marL="0" rtl="0" algn="l">
              <a:spcBef>
                <a:spcPts val="0"/>
              </a:spcBef>
              <a:spcAft>
                <a:spcPts val="0"/>
              </a:spcAft>
              <a:buNone/>
            </a:pPr>
            <a:r>
              <a:rPr lang="en"/>
              <a:t>Deb/Flo: </a:t>
            </a:r>
            <a:r>
              <a:rPr lang="en" u="sng">
                <a:solidFill>
                  <a:schemeClr val="hlink"/>
                </a:solidFill>
                <a:hlinkClick r:id="rId4"/>
              </a:rPr>
              <a:t>https://www.jing.fm/iclipt/xxxhbR/</a:t>
            </a:r>
            <a:endParaRPr/>
          </a:p>
          <a:p>
            <a:pPr indent="0" lvl="0" marL="0" rtl="0" algn="l">
              <a:spcBef>
                <a:spcPts val="0"/>
              </a:spcBef>
              <a:spcAft>
                <a:spcPts val="0"/>
              </a:spcAft>
              <a:buNone/>
            </a:pPr>
            <a:r>
              <a:rPr lang="en"/>
              <a:t>Jacques:</a:t>
            </a:r>
            <a:r>
              <a:rPr lang="en" u="sng">
                <a:solidFill>
                  <a:schemeClr val="hlink"/>
                </a:solidFill>
                <a:hlinkClick r:id="rId5"/>
              </a:rPr>
              <a:t>https://findingdory.fandom.com/wiki/Jacques</a:t>
            </a:r>
            <a:endParaRPr/>
          </a:p>
          <a:p>
            <a:pPr indent="0" lvl="0" marL="0" rtl="0" algn="l">
              <a:spcBef>
                <a:spcPts val="0"/>
              </a:spcBef>
              <a:spcAft>
                <a:spcPts val="0"/>
              </a:spcAft>
              <a:buNone/>
            </a:pPr>
            <a:r>
              <a:rPr lang="en"/>
              <a:t>Bubbles: </a:t>
            </a:r>
            <a:r>
              <a:rPr lang="en" u="sng">
                <a:solidFill>
                  <a:schemeClr val="hlink"/>
                </a:solidFill>
                <a:hlinkClick r:id="rId6"/>
              </a:rPr>
              <a:t>https://www.clipartkey.com/view/iRJmxmm_bubbles-gurgle-philip-sherman-mr-bubbles-from-finding/</a:t>
            </a:r>
            <a:endParaRPr/>
          </a:p>
          <a:p>
            <a:pPr indent="0" lvl="0" marL="0" rtl="0" algn="l">
              <a:spcBef>
                <a:spcPts val="0"/>
              </a:spcBef>
              <a:spcAft>
                <a:spcPts val="0"/>
              </a:spcAft>
              <a:buNone/>
            </a:pPr>
            <a:r>
              <a:rPr lang="en"/>
              <a:t>Peach: </a:t>
            </a:r>
            <a:r>
              <a:rPr lang="en" u="sng">
                <a:solidFill>
                  <a:schemeClr val="hlink"/>
                </a:solidFill>
                <a:hlinkClick r:id="rId7"/>
              </a:rPr>
              <a:t>https://www.hiclipart.com/free-transparent-background-png-clipart-dzkur</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88105967d5_4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8105967d5_4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 Something that our group that would be fun to share is that when I first started learning GIS in my undergrad, I kept all my homework in a Finding Nemo folder, and the very first assignment I ever had to do was to digitize a map of Australia. So when I realized I would now as a grad student be doing a GIS project about Finding Nemo using a map of Australia that felt like a really funny way to come full circle in a way that I really didn’t expect.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95e6de885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95e6de885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88105967d5_26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8105967d5_26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Amanda:</a:t>
            </a:r>
            <a:endParaRPr/>
          </a:p>
          <a:p>
            <a:pPr indent="0" lvl="0" marL="0" rtl="0" algn="l">
              <a:lnSpc>
                <a:spcPct val="115000"/>
              </a:lnSpc>
              <a:spcBef>
                <a:spcPts val="0"/>
              </a:spcBef>
              <a:spcAft>
                <a:spcPts val="0"/>
              </a:spcAft>
              <a:buNone/>
            </a:pPr>
            <a:r>
              <a:rPr lang="en"/>
              <a:t>Here is a quick overview of what our dataset looks like.</a:t>
            </a:r>
            <a:endParaRPr/>
          </a:p>
          <a:p>
            <a:pPr indent="0" lvl="0" marL="0" rtl="0" algn="l">
              <a:lnSpc>
                <a:spcPct val="115000"/>
              </a:lnSpc>
              <a:spcBef>
                <a:spcPts val="0"/>
              </a:spcBef>
              <a:spcAft>
                <a:spcPts val="0"/>
              </a:spcAft>
              <a:buNone/>
            </a:pPr>
            <a:r>
              <a:rPr lang="en"/>
              <a:t>All together we had 41 different species that made up over 440,000 occurrences.</a:t>
            </a:r>
            <a:endParaRPr/>
          </a:p>
          <a:p>
            <a:pPr indent="0" lvl="0" marL="0" rtl="0" algn="l">
              <a:lnSpc>
                <a:spcPct val="115000"/>
              </a:lnSpc>
              <a:spcBef>
                <a:spcPts val="0"/>
              </a:spcBef>
              <a:spcAft>
                <a:spcPts val="0"/>
              </a:spcAft>
              <a:buNone/>
            </a:pPr>
            <a:r>
              <a:rPr lang="en"/>
              <a:t>The 41 species came from 6 different classes. </a:t>
            </a:r>
            <a:endParaRPr/>
          </a:p>
          <a:p>
            <a:pPr indent="0" lvl="0" marL="0" rtl="0" algn="l">
              <a:lnSpc>
                <a:spcPct val="115000"/>
              </a:lnSpc>
              <a:spcBef>
                <a:spcPts val="0"/>
              </a:spcBef>
              <a:spcAft>
                <a:spcPts val="0"/>
              </a:spcAft>
              <a:buNone/>
            </a:pPr>
            <a:r>
              <a:rPr lang="en"/>
              <a:t>The most species diverse movie location was the Great Barrier Reef, and the least diverse was the deep sea Trench. </a:t>
            </a:r>
            <a:endParaRPr/>
          </a:p>
          <a:p>
            <a:pPr indent="0" lvl="0" marL="0" rtl="0" algn="l">
              <a:lnSpc>
                <a:spcPct val="115000"/>
              </a:lnSpc>
              <a:spcBef>
                <a:spcPts val="0"/>
              </a:spcBef>
              <a:spcAft>
                <a:spcPts val="0"/>
              </a:spcAft>
              <a:buNone/>
            </a:pPr>
            <a:r>
              <a:rPr lang="en"/>
              <a:t>The species that had the most records was the Brown Pelican, or Nigel from the movie, and the species with the least records was the green spot </a:t>
            </a:r>
            <a:r>
              <a:rPr lang="en"/>
              <a:t>mandarin</a:t>
            </a:r>
            <a:r>
              <a:rPr lang="en"/>
              <a:t> or “Blenny” from the movie.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8651d6d1d8_1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651d6d1d8_1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Difficulties we faced while collecting</a:t>
            </a:r>
            <a:endParaRPr sz="1300">
              <a:solidFill>
                <a:schemeClr val="dk1"/>
              </a:solidFill>
              <a:latin typeface="Roboto"/>
              <a:ea typeface="Roboto"/>
              <a:cs typeface="Roboto"/>
              <a:sym typeface="Roboto"/>
            </a:endParaRPr>
          </a:p>
          <a:p>
            <a:pPr indent="-285750" lvl="1" marL="914400" rtl="0" algn="l">
              <a:lnSpc>
                <a:spcPct val="150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Ambiguous species</a:t>
            </a:r>
            <a:endParaRPr sz="900">
              <a:solidFill>
                <a:schemeClr val="dk1"/>
              </a:solidFill>
              <a:latin typeface="Roboto"/>
              <a:ea typeface="Roboto"/>
              <a:cs typeface="Roboto"/>
              <a:sym typeface="Roboto"/>
            </a:endParaRPr>
          </a:p>
          <a:p>
            <a:pPr indent="-285750" lvl="1" marL="914400" rtl="0" algn="l">
              <a:lnSpc>
                <a:spcPct val="150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Nonexistent species</a:t>
            </a:r>
            <a:endParaRPr sz="900">
              <a:solidFill>
                <a:schemeClr val="dk1"/>
              </a:solidFill>
              <a:latin typeface="Roboto"/>
              <a:ea typeface="Roboto"/>
              <a:cs typeface="Roboto"/>
              <a:sym typeface="Roboto"/>
            </a:endParaRPr>
          </a:p>
          <a:p>
            <a:pPr indent="-285750" lvl="1" marL="914400" rtl="0" algn="l">
              <a:lnSpc>
                <a:spcPct val="150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Mislabelled species names</a:t>
            </a:r>
            <a:endParaRPr sz="900">
              <a:solidFill>
                <a:schemeClr val="dk1"/>
              </a:solidFill>
              <a:latin typeface="Roboto"/>
              <a:ea typeface="Roboto"/>
              <a:cs typeface="Roboto"/>
              <a:sym typeface="Roboto"/>
            </a:endParaRPr>
          </a:p>
          <a:p>
            <a:pPr indent="-285750" lvl="1" marL="914400" rtl="0" algn="l">
              <a:lnSpc>
                <a:spcPct val="150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Species absent from the fan-made list</a:t>
            </a:r>
            <a:endParaRPr sz="6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8105967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8105967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 we wanted to map our data life cycle through the process of putting this project together, and discovered that essentially had two separate data cycles running simultaneously; one for each main source of data we were handling. We then integrated the processed data from each source and analyzed the combined results. We’re going to walk through our data life cycle to show how we arrived at our aforementioned conclusion. (next slide-click)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8105967d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8105967d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 The first step of our project was figuring out which piece of media we wanted to analyze for biogeographical accuracy. </a:t>
            </a:r>
            <a:endParaRPr/>
          </a:p>
          <a:p>
            <a:pPr indent="0" lvl="0" marL="0" rtl="0" algn="l">
              <a:spcBef>
                <a:spcPts val="0"/>
              </a:spcBef>
              <a:spcAft>
                <a:spcPts val="0"/>
              </a:spcAft>
              <a:buNone/>
            </a:pPr>
            <a:r>
              <a:rPr lang="en"/>
              <a:t>We decided on Finding Nemo, because it: </a:t>
            </a:r>
            <a:endParaRPr/>
          </a:p>
          <a:p>
            <a:pPr indent="-298450" lvl="0" marL="457200" rtl="0" algn="l">
              <a:spcBef>
                <a:spcPts val="0"/>
              </a:spcBef>
              <a:spcAft>
                <a:spcPts val="0"/>
              </a:spcAft>
              <a:buSzPts val="1100"/>
              <a:buChar char="●"/>
            </a:pPr>
            <a:r>
              <a:rPr lang="en"/>
              <a:t>depicts a real-world ecosystem (coral reefs and the ocean off the coast of Australia)</a:t>
            </a:r>
            <a:endParaRPr/>
          </a:p>
          <a:p>
            <a:pPr indent="-298450" lvl="0" marL="457200" rtl="0" algn="l">
              <a:spcBef>
                <a:spcPts val="0"/>
              </a:spcBef>
              <a:spcAft>
                <a:spcPts val="0"/>
              </a:spcAft>
              <a:buSzPts val="1100"/>
              <a:buChar char="●"/>
            </a:pPr>
            <a:r>
              <a:rPr lang="en"/>
              <a:t>Is familiar and accessible to most people </a:t>
            </a:r>
            <a:endParaRPr/>
          </a:p>
          <a:p>
            <a:pPr indent="-298450" lvl="0" marL="457200" rtl="0" algn="l">
              <a:spcBef>
                <a:spcPts val="0"/>
              </a:spcBef>
              <a:spcAft>
                <a:spcPts val="0"/>
              </a:spcAft>
              <a:buSzPts val="1100"/>
              <a:buChar char="●"/>
            </a:pPr>
            <a:r>
              <a:rPr lang="en"/>
              <a:t>Is well-researched. The animators working on the film actually audited marine biology classes and took scuba lessons in preparation for the film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8105967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8105967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 the next step was to figure out how we would define biogeographical accuracy. We decided to focus on three main research questions:</a:t>
            </a:r>
            <a:endParaRPr/>
          </a:p>
          <a:p>
            <a:pPr indent="-298450" lvl="0" marL="457200" rtl="0" algn="l">
              <a:spcBef>
                <a:spcPts val="0"/>
              </a:spcBef>
              <a:spcAft>
                <a:spcPts val="0"/>
              </a:spcAft>
              <a:buSzPts val="1100"/>
              <a:buAutoNum type="arabicPeriod"/>
            </a:pPr>
            <a:r>
              <a:rPr lang="en"/>
              <a:t>If the species depicted in the movie are “real species”, or just generic cartoon fish </a:t>
            </a:r>
            <a:endParaRPr/>
          </a:p>
          <a:p>
            <a:pPr indent="-298450" lvl="0" marL="457200" rtl="0" algn="l">
              <a:spcBef>
                <a:spcPts val="0"/>
              </a:spcBef>
              <a:spcAft>
                <a:spcPts val="0"/>
              </a:spcAft>
              <a:buSzPts val="1100"/>
              <a:buAutoNum type="arabicPeriod"/>
            </a:pPr>
            <a:r>
              <a:rPr lang="en"/>
              <a:t>If the species are real, do they occur where they would in real life?</a:t>
            </a:r>
            <a:endParaRPr/>
          </a:p>
          <a:p>
            <a:pPr indent="-298450" lvl="0" marL="457200" rtl="0" algn="l">
              <a:spcBef>
                <a:spcPts val="0"/>
              </a:spcBef>
              <a:spcAft>
                <a:spcPts val="0"/>
              </a:spcAft>
              <a:buSzPts val="1100"/>
              <a:buAutoNum type="arabicPeriod"/>
            </a:pPr>
            <a:r>
              <a:rPr lang="en"/>
              <a:t>Are the species occurring together in assemblages you would find in the real world, or are they forced together for the sake of the 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 had established a plan, we had to go about collecting data to test these research questions. I’ll pass it over to Etienne to explain how we did that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8105967d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8105967d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Étienne</a:t>
            </a:r>
            <a:r>
              <a:rPr lang="en" sz="1200"/>
              <a:t>: The first step in our data collection process was, well, to watch finding Nemo. We </a:t>
            </a:r>
            <a:r>
              <a:rPr lang="en" sz="1200"/>
              <a:t>took screenshots  and </a:t>
            </a:r>
            <a:r>
              <a:rPr lang="en" sz="1200"/>
              <a:t>recorded the presence/</a:t>
            </a:r>
            <a:r>
              <a:rPr lang="en" sz="1200"/>
              <a:t>absence</a:t>
            </a:r>
            <a:r>
              <a:rPr lang="en" sz="1200"/>
              <a:t> of every moving species and sorted these photos by their location in the film. </a:t>
            </a:r>
            <a:r>
              <a:rPr lang="en" sz="1200">
                <a:solidFill>
                  <a:schemeClr val="dk1"/>
                </a:solidFill>
                <a:latin typeface="Roboto"/>
                <a:ea typeface="Roboto"/>
                <a:cs typeface="Roboto"/>
                <a:sym typeface="Roboto"/>
              </a:rPr>
              <a:t> We have done our best to identify all the recorded species, and we still recorded how many unknowns were left at the end of this process.</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63f5ecde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63f5ecde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Étienne: To assist us in the task of identifying the species in the screenshots, we created a fish photo reference file that</a:t>
            </a:r>
            <a:r>
              <a:rPr lang="en"/>
              <a:t> included</a:t>
            </a:r>
            <a:r>
              <a:rPr lang="en"/>
              <a:t> the species already </a:t>
            </a:r>
            <a:r>
              <a:rPr lang="en"/>
              <a:t>identified</a:t>
            </a:r>
            <a:r>
              <a:rPr lang="en"/>
              <a:t> in the movie from fan-made lists found on the Internet. </a:t>
            </a:r>
            <a:r>
              <a:rPr lang="en"/>
              <a:t>We also referred to the website Fishes of </a:t>
            </a:r>
            <a:r>
              <a:rPr lang="en"/>
              <a:t>Australia</a:t>
            </a:r>
            <a:r>
              <a:rPr lang="en"/>
              <a:t> and other resources. But we are not experts in Australian fish identification, so we may have let some errors slip through.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8105967d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8105967d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Because of our on-going pandemic, all of our collaborations had been done remotely. We use GitHub to host all of the collaborative content, track changes to the project, and store our detailed description of how every step of the project was done.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8105967d5_1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8105967d5_1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Amanda: </a:t>
            </a:r>
            <a:br>
              <a:rPr lang="en"/>
            </a:br>
            <a:r>
              <a:rPr lang="en"/>
              <a:t>To address our two research objectives which, as a reminder, are to test the geographical accuracy and species assemblage accuracy of Finding Nemo, we need to compare the species presences in the movie to occurrence records of character’s real life counterparts. A small sample of what some of the movie characters vs. what their real species look like are shown here.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28.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2.png"/><Relationship Id="rId5"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7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1.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80.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0.png"/></Relationships>
</file>

<file path=ppt/slides/_rels/slide24.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58.jpg"/><Relationship Id="rId13" Type="http://schemas.openxmlformats.org/officeDocument/2006/relationships/image" Target="../media/image72.jpg"/><Relationship Id="rId12" Type="http://schemas.openxmlformats.org/officeDocument/2006/relationships/image" Target="../media/image60.jp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4.png"/><Relationship Id="rId14" Type="http://schemas.openxmlformats.org/officeDocument/2006/relationships/image" Target="../media/image61.jpg"/><Relationship Id="rId5" Type="http://schemas.openxmlformats.org/officeDocument/2006/relationships/image" Target="../media/image56.png"/><Relationship Id="rId6" Type="http://schemas.openxmlformats.org/officeDocument/2006/relationships/image" Target="../media/image59.png"/><Relationship Id="rId7" Type="http://schemas.openxmlformats.org/officeDocument/2006/relationships/image" Target="../media/image52.png"/><Relationship Id="rId8"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7.png"/><Relationship Id="rId6" Type="http://schemas.openxmlformats.org/officeDocument/2006/relationships/image" Target="../media/image66.png"/><Relationship Id="rId7"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2.jpg"/><Relationship Id="rId11" Type="http://schemas.openxmlformats.org/officeDocument/2006/relationships/image" Target="../media/image27.png"/><Relationship Id="rId10" Type="http://schemas.openxmlformats.org/officeDocument/2006/relationships/image" Target="../media/image8.jpg"/><Relationship Id="rId9" Type="http://schemas.openxmlformats.org/officeDocument/2006/relationships/image" Target="../media/image1.png"/><Relationship Id="rId5" Type="http://schemas.openxmlformats.org/officeDocument/2006/relationships/image" Target="../media/image17.jpg"/><Relationship Id="rId6" Type="http://schemas.openxmlformats.org/officeDocument/2006/relationships/image" Target="../media/image16.jpg"/><Relationship Id="rId7" Type="http://schemas.openxmlformats.org/officeDocument/2006/relationships/image" Target="../media/image6.jp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8.png"/><Relationship Id="rId11" Type="http://schemas.openxmlformats.org/officeDocument/2006/relationships/image" Target="../media/image19.png"/><Relationship Id="rId10" Type="http://schemas.openxmlformats.org/officeDocument/2006/relationships/image" Target="../media/image22.png"/><Relationship Id="rId9"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0.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Finding Nemo: </a:t>
            </a:r>
            <a:endParaRPr/>
          </a:p>
          <a:p>
            <a:pPr indent="0" lvl="0" marL="0" rtl="0" algn="ctr">
              <a:spcBef>
                <a:spcPts val="0"/>
              </a:spcBef>
              <a:spcAft>
                <a:spcPts val="0"/>
              </a:spcAft>
              <a:buNone/>
            </a:pPr>
            <a:r>
              <a:rPr lang="en"/>
              <a:t>Fiction or Reality?</a:t>
            </a:r>
            <a:endParaRPr/>
          </a:p>
        </p:txBody>
      </p:sp>
      <p:sp>
        <p:nvSpPr>
          <p:cNvPr id="64" name="Google Shape;64;p13"/>
          <p:cNvSpPr txBox="1"/>
          <p:nvPr>
            <p:ph idx="1" type="subTitle"/>
          </p:nvPr>
        </p:nvSpPr>
        <p:spPr>
          <a:xfrm>
            <a:off x="1680300" y="3049450"/>
            <a:ext cx="5783400" cy="14145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Assessing the biogeographical accuracy of the film </a:t>
            </a:r>
            <a:r>
              <a:rPr i="1" lang="en" sz="1800">
                <a:solidFill>
                  <a:srgbClr val="FFFFFF"/>
                </a:solidFill>
                <a:latin typeface="Roboto"/>
                <a:ea typeface="Roboto"/>
                <a:cs typeface="Roboto"/>
                <a:sym typeface="Roboto"/>
              </a:rPr>
              <a:t>Finding Nemo</a:t>
            </a:r>
            <a:endParaRPr i="1" sz="1800">
              <a:solidFill>
                <a:srgbClr val="FFFFFF"/>
              </a:solidFill>
              <a:latin typeface="Roboto"/>
              <a:ea typeface="Roboto"/>
              <a:cs typeface="Roboto"/>
              <a:sym typeface="Roboto"/>
            </a:endParaRPr>
          </a:p>
          <a:p>
            <a:pPr indent="0" lvl="0" marL="0" rtl="0" algn="ctr">
              <a:spcBef>
                <a:spcPts val="0"/>
              </a:spcBef>
              <a:spcAft>
                <a:spcPts val="0"/>
              </a:spcAft>
              <a:buNone/>
            </a:pPr>
            <a:r>
              <a:t/>
            </a:r>
            <a:endParaRPr sz="1500">
              <a:solidFill>
                <a:srgbClr val="FFFFFF"/>
              </a:solidFill>
              <a:latin typeface="Roboto"/>
              <a:ea typeface="Roboto"/>
              <a:cs typeface="Roboto"/>
              <a:sym typeface="Roboto"/>
            </a:endParaRPr>
          </a:p>
          <a:p>
            <a:pPr indent="0" lvl="0" marL="0" rtl="0" algn="ctr">
              <a:spcBef>
                <a:spcPts val="0"/>
              </a:spcBef>
              <a:spcAft>
                <a:spcPts val="0"/>
              </a:spcAft>
              <a:buNone/>
            </a:pPr>
            <a:r>
              <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n" sz="1100">
                <a:solidFill>
                  <a:srgbClr val="FFFFFF"/>
                </a:solidFill>
                <a:latin typeface="Roboto"/>
                <a:ea typeface="Roboto"/>
                <a:cs typeface="Roboto"/>
                <a:sym typeface="Roboto"/>
              </a:rPr>
              <a:t>Emily Kroft, Étienne Lacroix-Carignan, Jenna LeBlanc, Amanda Liczner, and Indigo Tran</a:t>
            </a:r>
            <a:endParaRPr sz="260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387900" y="2563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Discovering</a:t>
            </a:r>
            <a:endParaRPr/>
          </a:p>
        </p:txBody>
      </p:sp>
      <p:pic>
        <p:nvPicPr>
          <p:cNvPr id="198" name="Google Shape;198;p22"/>
          <p:cNvPicPr preferRelativeResize="0"/>
          <p:nvPr/>
        </p:nvPicPr>
        <p:blipFill>
          <a:blip r:embed="rId3">
            <a:alphaModFix/>
          </a:blip>
          <a:stretch>
            <a:fillRect/>
          </a:stretch>
        </p:blipFill>
        <p:spPr>
          <a:xfrm>
            <a:off x="2286000" y="1345075"/>
            <a:ext cx="2286000" cy="1280160"/>
          </a:xfrm>
          <a:prstGeom prst="rect">
            <a:avLst/>
          </a:prstGeom>
          <a:noFill/>
          <a:ln>
            <a:noFill/>
          </a:ln>
        </p:spPr>
      </p:pic>
      <p:pic>
        <p:nvPicPr>
          <p:cNvPr id="199" name="Google Shape;199;p22"/>
          <p:cNvPicPr preferRelativeResize="0"/>
          <p:nvPr/>
        </p:nvPicPr>
        <p:blipFill>
          <a:blip r:embed="rId4">
            <a:alphaModFix/>
          </a:blip>
          <a:stretch>
            <a:fillRect/>
          </a:stretch>
        </p:blipFill>
        <p:spPr>
          <a:xfrm>
            <a:off x="-5" y="1339351"/>
            <a:ext cx="2286000" cy="1291590"/>
          </a:xfrm>
          <a:prstGeom prst="rect">
            <a:avLst/>
          </a:prstGeom>
          <a:noFill/>
          <a:ln>
            <a:noFill/>
          </a:ln>
        </p:spPr>
      </p:pic>
      <p:pic>
        <p:nvPicPr>
          <p:cNvPr id="200" name="Google Shape;200;p22"/>
          <p:cNvPicPr preferRelativeResize="0"/>
          <p:nvPr/>
        </p:nvPicPr>
        <p:blipFill>
          <a:blip r:embed="rId5">
            <a:alphaModFix/>
          </a:blip>
          <a:stretch>
            <a:fillRect/>
          </a:stretch>
        </p:blipFill>
        <p:spPr>
          <a:xfrm>
            <a:off x="4572000" y="1345075"/>
            <a:ext cx="2286000" cy="1280159"/>
          </a:xfrm>
          <a:prstGeom prst="rect">
            <a:avLst/>
          </a:prstGeom>
          <a:noFill/>
          <a:ln>
            <a:noFill/>
          </a:ln>
        </p:spPr>
      </p:pic>
      <p:pic>
        <p:nvPicPr>
          <p:cNvPr id="201" name="Google Shape;201;p22"/>
          <p:cNvPicPr preferRelativeResize="0"/>
          <p:nvPr/>
        </p:nvPicPr>
        <p:blipFill>
          <a:blip r:embed="rId6">
            <a:alphaModFix/>
          </a:blip>
          <a:stretch>
            <a:fillRect/>
          </a:stretch>
        </p:blipFill>
        <p:spPr>
          <a:xfrm>
            <a:off x="6858000" y="1339350"/>
            <a:ext cx="2286000" cy="1291590"/>
          </a:xfrm>
          <a:prstGeom prst="rect">
            <a:avLst/>
          </a:prstGeom>
          <a:noFill/>
          <a:ln>
            <a:noFill/>
          </a:ln>
        </p:spPr>
      </p:pic>
      <p:sp>
        <p:nvSpPr>
          <p:cNvPr id="202" name="Google Shape;202;p22"/>
          <p:cNvSpPr txBox="1"/>
          <p:nvPr/>
        </p:nvSpPr>
        <p:spPr>
          <a:xfrm>
            <a:off x="311425" y="3254875"/>
            <a:ext cx="1657500" cy="686100"/>
          </a:xfrm>
          <a:prstGeom prst="rect">
            <a:avLst/>
          </a:prstGeom>
          <a:solidFill>
            <a:schemeClr val="accent3"/>
          </a:solidFill>
          <a:ln cap="flat" cmpd="sng" w="9525">
            <a:solidFill>
              <a:schemeClr val="accent3"/>
            </a:solidFill>
            <a:prstDash val="solid"/>
            <a:round/>
            <a:headEnd len="sm" w="sm" type="none"/>
            <a:tailEnd len="sm" w="sm" type="none"/>
          </a:ln>
          <a:effectLst>
            <a:outerShdw blurRad="57150" rotWithShape="0" algn="bl" dir="5400000" dist="19050">
              <a:srgbClr val="999999">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Species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assemblages</a:t>
            </a:r>
            <a:endParaRPr>
              <a:solidFill>
                <a:srgbClr val="FFFFFF"/>
              </a:solidFill>
              <a:latin typeface="Roboto"/>
              <a:ea typeface="Roboto"/>
              <a:cs typeface="Roboto"/>
              <a:sym typeface="Roboto"/>
            </a:endParaRPr>
          </a:p>
        </p:txBody>
      </p:sp>
      <p:sp>
        <p:nvSpPr>
          <p:cNvPr id="203" name="Google Shape;203;p22"/>
          <p:cNvSpPr txBox="1"/>
          <p:nvPr/>
        </p:nvSpPr>
        <p:spPr>
          <a:xfrm>
            <a:off x="4381750" y="3214575"/>
            <a:ext cx="1657500" cy="686100"/>
          </a:xfrm>
          <a:prstGeom prst="rect">
            <a:avLst/>
          </a:prstGeom>
          <a:solidFill>
            <a:schemeClr val="accent5"/>
          </a:solidFill>
          <a:ln cap="flat" cmpd="sng" w="9525">
            <a:solidFill>
              <a:schemeClr val="accent5"/>
            </a:solidFill>
            <a:prstDash val="solid"/>
            <a:round/>
            <a:headEnd len="sm" w="sm" type="none"/>
            <a:tailEnd len="sm" w="sm" type="none"/>
          </a:ln>
          <a:effectLst>
            <a:outerShdw blurRad="57150" rotWithShape="0" algn="bl" dir="5400000" dist="19050">
              <a:srgbClr val="999999">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GBIF</a:t>
            </a:r>
            <a:endParaRPr>
              <a:solidFill>
                <a:srgbClr val="FFFFFF"/>
              </a:solidFill>
              <a:latin typeface="Roboto"/>
              <a:ea typeface="Roboto"/>
              <a:cs typeface="Roboto"/>
              <a:sym typeface="Roboto"/>
            </a:endParaRPr>
          </a:p>
        </p:txBody>
      </p:sp>
      <p:cxnSp>
        <p:nvCxnSpPr>
          <p:cNvPr id="204" name="Google Shape;204;p22"/>
          <p:cNvCxnSpPr>
            <a:stCxn id="199" idx="2"/>
            <a:endCxn id="202" idx="0"/>
          </p:cNvCxnSpPr>
          <p:nvPr/>
        </p:nvCxnSpPr>
        <p:spPr>
          <a:xfrm flipH="1">
            <a:off x="1140295" y="2630941"/>
            <a:ext cx="2700" cy="624000"/>
          </a:xfrm>
          <a:prstGeom prst="straightConnector1">
            <a:avLst/>
          </a:prstGeom>
          <a:noFill/>
          <a:ln cap="flat" cmpd="sng" w="19050">
            <a:solidFill>
              <a:srgbClr val="F3F3F3"/>
            </a:solidFill>
            <a:prstDash val="solid"/>
            <a:round/>
            <a:headEnd len="med" w="med" type="none"/>
            <a:tailEnd len="med" w="med" type="triangle"/>
          </a:ln>
        </p:spPr>
      </p:cxnSp>
      <p:cxnSp>
        <p:nvCxnSpPr>
          <p:cNvPr id="205" name="Google Shape;205;p22"/>
          <p:cNvCxnSpPr>
            <a:stCxn id="198" idx="2"/>
            <a:endCxn id="202" idx="0"/>
          </p:cNvCxnSpPr>
          <p:nvPr/>
        </p:nvCxnSpPr>
        <p:spPr>
          <a:xfrm flipH="1">
            <a:off x="1140300" y="2625235"/>
            <a:ext cx="2288700" cy="629700"/>
          </a:xfrm>
          <a:prstGeom prst="straightConnector1">
            <a:avLst/>
          </a:prstGeom>
          <a:noFill/>
          <a:ln cap="flat" cmpd="sng" w="19050">
            <a:solidFill>
              <a:srgbClr val="F3F3F3"/>
            </a:solidFill>
            <a:prstDash val="solid"/>
            <a:round/>
            <a:headEnd len="med" w="med" type="none"/>
            <a:tailEnd len="med" w="med" type="triangle"/>
          </a:ln>
        </p:spPr>
      </p:cxnSp>
      <p:cxnSp>
        <p:nvCxnSpPr>
          <p:cNvPr id="206" name="Google Shape;206;p22"/>
          <p:cNvCxnSpPr/>
          <p:nvPr/>
        </p:nvCxnSpPr>
        <p:spPr>
          <a:xfrm flipH="1">
            <a:off x="3686750" y="2652125"/>
            <a:ext cx="2059500" cy="572700"/>
          </a:xfrm>
          <a:prstGeom prst="bentConnector3">
            <a:avLst>
              <a:gd fmla="val 488" name="adj1"/>
            </a:avLst>
          </a:prstGeom>
          <a:noFill/>
          <a:ln cap="flat" cmpd="sng" w="19050">
            <a:solidFill>
              <a:srgbClr val="F3F3F3"/>
            </a:solidFill>
            <a:prstDash val="solid"/>
            <a:round/>
            <a:headEnd len="med" w="med" type="none"/>
            <a:tailEnd len="med" w="med" type="none"/>
          </a:ln>
        </p:spPr>
      </p:cxnSp>
      <p:cxnSp>
        <p:nvCxnSpPr>
          <p:cNvPr id="207" name="Google Shape;207;p22"/>
          <p:cNvCxnSpPr/>
          <p:nvPr/>
        </p:nvCxnSpPr>
        <p:spPr>
          <a:xfrm flipH="1">
            <a:off x="1140300" y="3224825"/>
            <a:ext cx="2576700" cy="10200"/>
          </a:xfrm>
          <a:prstGeom prst="straightConnector1">
            <a:avLst/>
          </a:prstGeom>
          <a:noFill/>
          <a:ln cap="flat" cmpd="sng" w="19050">
            <a:solidFill>
              <a:srgbClr val="F3F3F3"/>
            </a:solidFill>
            <a:prstDash val="solid"/>
            <a:round/>
            <a:headEnd len="med" w="med" type="none"/>
            <a:tailEnd len="med" w="med" type="triangle"/>
          </a:ln>
        </p:spPr>
      </p:cxnSp>
      <p:cxnSp>
        <p:nvCxnSpPr>
          <p:cNvPr id="208" name="Google Shape;208;p22"/>
          <p:cNvCxnSpPr/>
          <p:nvPr/>
        </p:nvCxnSpPr>
        <p:spPr>
          <a:xfrm flipH="1">
            <a:off x="5716000" y="2656563"/>
            <a:ext cx="2347500" cy="558000"/>
          </a:xfrm>
          <a:prstGeom prst="bentConnector3">
            <a:avLst>
              <a:gd fmla="val 285" name="adj1"/>
            </a:avLst>
          </a:prstGeom>
          <a:noFill/>
          <a:ln cap="flat" cmpd="sng" w="19050">
            <a:solidFill>
              <a:srgbClr val="F3F3F3"/>
            </a:solidFill>
            <a:prstDash val="solid"/>
            <a:round/>
            <a:headEnd len="med" w="med" type="none"/>
            <a:tailEnd len="med" w="med" type="none"/>
          </a:ln>
        </p:spPr>
      </p:cxnSp>
      <p:cxnSp>
        <p:nvCxnSpPr>
          <p:cNvPr id="209" name="Google Shape;209;p22"/>
          <p:cNvCxnSpPr/>
          <p:nvPr/>
        </p:nvCxnSpPr>
        <p:spPr>
          <a:xfrm flipH="1">
            <a:off x="1140350" y="3214700"/>
            <a:ext cx="4605900" cy="35400"/>
          </a:xfrm>
          <a:prstGeom prst="straightConnector1">
            <a:avLst/>
          </a:prstGeom>
          <a:noFill/>
          <a:ln cap="flat" cmpd="sng" w="19050">
            <a:solidFill>
              <a:srgbClr val="F3F3F3"/>
            </a:solidFill>
            <a:prstDash val="solid"/>
            <a:round/>
            <a:headEnd len="med" w="med" type="none"/>
            <a:tailEnd len="med" w="med" type="triangle"/>
          </a:ln>
        </p:spPr>
      </p:cxnSp>
      <p:sp>
        <p:nvSpPr>
          <p:cNvPr id="210" name="Google Shape;210;p22"/>
          <p:cNvSpPr/>
          <p:nvPr/>
        </p:nvSpPr>
        <p:spPr>
          <a:xfrm flipH="1" rot="10800000">
            <a:off x="994550" y="4008325"/>
            <a:ext cx="4470300" cy="813600"/>
          </a:xfrm>
          <a:prstGeom prst="uturnArrow">
            <a:avLst>
              <a:gd fmla="val 25000" name="adj1"/>
              <a:gd fmla="val 25000" name="adj2"/>
              <a:gd fmla="val 25000" name="adj3"/>
              <a:gd fmla="val 43750" name="adj4"/>
              <a:gd fmla="val 100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txBox="1"/>
          <p:nvPr/>
        </p:nvSpPr>
        <p:spPr>
          <a:xfrm>
            <a:off x="2581800" y="4520650"/>
            <a:ext cx="14766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rgbif package</a:t>
            </a:r>
            <a:endParaRPr>
              <a:latin typeface="Roboto"/>
              <a:ea typeface="Roboto"/>
              <a:cs typeface="Roboto"/>
              <a:sym typeface="Roboto"/>
            </a:endParaRPr>
          </a:p>
        </p:txBody>
      </p:sp>
      <p:pic>
        <p:nvPicPr>
          <p:cNvPr id="212" name="Google Shape;212;p22"/>
          <p:cNvPicPr preferRelativeResize="0"/>
          <p:nvPr/>
        </p:nvPicPr>
        <p:blipFill>
          <a:blip r:embed="rId7">
            <a:alphaModFix/>
          </a:blip>
          <a:stretch>
            <a:fillRect/>
          </a:stretch>
        </p:blipFill>
        <p:spPr>
          <a:xfrm>
            <a:off x="6703925" y="3457363"/>
            <a:ext cx="2440084" cy="1624138"/>
          </a:xfrm>
          <a:prstGeom prst="rect">
            <a:avLst/>
          </a:prstGeom>
          <a:noFill/>
          <a:ln>
            <a:noFill/>
          </a:ln>
        </p:spPr>
      </p:pic>
      <p:cxnSp>
        <p:nvCxnSpPr>
          <p:cNvPr id="213" name="Google Shape;213;p22"/>
          <p:cNvCxnSpPr/>
          <p:nvPr/>
        </p:nvCxnSpPr>
        <p:spPr>
          <a:xfrm>
            <a:off x="6057675" y="3616525"/>
            <a:ext cx="663000" cy="1446600"/>
          </a:xfrm>
          <a:prstGeom prst="straightConnector1">
            <a:avLst/>
          </a:prstGeom>
          <a:noFill/>
          <a:ln cap="flat" cmpd="sng" w="28575">
            <a:solidFill>
              <a:srgbClr val="D9D9D9"/>
            </a:solidFill>
            <a:prstDash val="solid"/>
            <a:round/>
            <a:headEnd len="med" w="med" type="none"/>
            <a:tailEnd len="med" w="med" type="none"/>
          </a:ln>
        </p:spPr>
      </p:cxnSp>
      <p:cxnSp>
        <p:nvCxnSpPr>
          <p:cNvPr id="214" name="Google Shape;214;p22"/>
          <p:cNvCxnSpPr/>
          <p:nvPr/>
        </p:nvCxnSpPr>
        <p:spPr>
          <a:xfrm flipH="1" rot="10800000">
            <a:off x="6067725" y="3485875"/>
            <a:ext cx="633000" cy="120600"/>
          </a:xfrm>
          <a:prstGeom prst="straightConnector1">
            <a:avLst/>
          </a:prstGeom>
          <a:noFill/>
          <a:ln cap="flat" cmpd="sng" w="28575">
            <a:solidFill>
              <a:srgbClr val="D9D9D9"/>
            </a:solidFill>
            <a:prstDash val="solid"/>
            <a:round/>
            <a:headEnd len="med" w="med" type="none"/>
            <a:tailEnd len="med" w="med" type="none"/>
          </a:ln>
        </p:spPr>
      </p:cxnSp>
      <p:sp>
        <p:nvSpPr>
          <p:cNvPr id="215" name="Google Shape;215;p22"/>
          <p:cNvSpPr txBox="1"/>
          <p:nvPr/>
        </p:nvSpPr>
        <p:spPr>
          <a:xfrm>
            <a:off x="314250" y="1399625"/>
            <a:ext cx="16575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Great Barrier Reef</a:t>
            </a:r>
            <a:endParaRPr sz="1200">
              <a:solidFill>
                <a:srgbClr val="FFFFFF"/>
              </a:solidFill>
              <a:latin typeface="Roboto"/>
              <a:ea typeface="Roboto"/>
              <a:cs typeface="Roboto"/>
              <a:sym typeface="Roboto"/>
            </a:endParaRPr>
          </a:p>
        </p:txBody>
      </p:sp>
      <p:sp>
        <p:nvSpPr>
          <p:cNvPr id="216" name="Google Shape;216;p22"/>
          <p:cNvSpPr txBox="1"/>
          <p:nvPr/>
        </p:nvSpPr>
        <p:spPr>
          <a:xfrm>
            <a:off x="2491350" y="1399625"/>
            <a:ext cx="16575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Shark’s Lair</a:t>
            </a:r>
            <a:endParaRPr sz="1200">
              <a:solidFill>
                <a:srgbClr val="FFFFFF"/>
              </a:solidFill>
              <a:latin typeface="Roboto"/>
              <a:ea typeface="Roboto"/>
              <a:cs typeface="Roboto"/>
              <a:sym typeface="Roboto"/>
            </a:endParaRPr>
          </a:p>
        </p:txBody>
      </p:sp>
      <p:sp>
        <p:nvSpPr>
          <p:cNvPr id="217" name="Google Shape;217;p22"/>
          <p:cNvSpPr txBox="1"/>
          <p:nvPr/>
        </p:nvSpPr>
        <p:spPr>
          <a:xfrm>
            <a:off x="4825975" y="1399625"/>
            <a:ext cx="16575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Sydney Harbour</a:t>
            </a:r>
            <a:endParaRPr sz="1200">
              <a:solidFill>
                <a:srgbClr val="FFFFFF"/>
              </a:solidFill>
              <a:latin typeface="Roboto"/>
              <a:ea typeface="Roboto"/>
              <a:cs typeface="Roboto"/>
              <a:sym typeface="Roboto"/>
            </a:endParaRPr>
          </a:p>
        </p:txBody>
      </p:sp>
      <p:sp>
        <p:nvSpPr>
          <p:cNvPr id="218" name="Google Shape;218;p22"/>
          <p:cNvSpPr txBox="1"/>
          <p:nvPr/>
        </p:nvSpPr>
        <p:spPr>
          <a:xfrm>
            <a:off x="7160588" y="1399625"/>
            <a:ext cx="16575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Dentist’s Office</a:t>
            </a:r>
            <a:endParaRPr sz="1200">
              <a:solidFill>
                <a:srgbClr val="FFFFFF"/>
              </a:solidFill>
              <a:latin typeface="Roboto"/>
              <a:ea typeface="Roboto"/>
              <a:cs typeface="Roboto"/>
              <a:sym typeface="Roboto"/>
            </a:endParaRPr>
          </a:p>
        </p:txBody>
      </p:sp>
      <p:sp>
        <p:nvSpPr>
          <p:cNvPr id="219" name="Google Shape;219;p22"/>
          <p:cNvSpPr txBox="1"/>
          <p:nvPr/>
        </p:nvSpPr>
        <p:spPr>
          <a:xfrm>
            <a:off x="387900" y="871350"/>
            <a:ext cx="7514100" cy="10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Acquired species occurrences from GBIF by movie location</a:t>
            </a:r>
            <a:endParaRPr sz="1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Assuring</a:t>
            </a:r>
            <a:endParaRPr/>
          </a:p>
        </p:txBody>
      </p:sp>
      <p:grpSp>
        <p:nvGrpSpPr>
          <p:cNvPr id="225" name="Google Shape;225;p23"/>
          <p:cNvGrpSpPr/>
          <p:nvPr/>
        </p:nvGrpSpPr>
        <p:grpSpPr>
          <a:xfrm>
            <a:off x="75500" y="3540050"/>
            <a:ext cx="2073150" cy="1603450"/>
            <a:chOff x="75500" y="3540050"/>
            <a:chExt cx="2073150" cy="1603450"/>
          </a:xfrm>
        </p:grpSpPr>
        <p:pic>
          <p:nvPicPr>
            <p:cNvPr id="226" name="Google Shape;226;p23"/>
            <p:cNvPicPr preferRelativeResize="0"/>
            <p:nvPr/>
          </p:nvPicPr>
          <p:blipFill rotWithShape="1">
            <a:blip r:embed="rId3">
              <a:alphaModFix amt="61000"/>
            </a:blip>
            <a:srcRect b="0" l="3521" r="0" t="0"/>
            <a:stretch/>
          </p:blipFill>
          <p:spPr>
            <a:xfrm>
              <a:off x="75500" y="3540050"/>
              <a:ext cx="2073150" cy="1603450"/>
            </a:xfrm>
            <a:prstGeom prst="rect">
              <a:avLst/>
            </a:prstGeom>
            <a:noFill/>
            <a:ln>
              <a:noFill/>
            </a:ln>
          </p:spPr>
        </p:pic>
        <p:pic>
          <p:nvPicPr>
            <p:cNvPr id="227" name="Google Shape;227;p23"/>
            <p:cNvPicPr preferRelativeResize="0"/>
            <p:nvPr/>
          </p:nvPicPr>
          <p:blipFill rotWithShape="1">
            <a:blip r:embed="rId3">
              <a:alphaModFix/>
            </a:blip>
            <a:srcRect b="80121" l="27676" r="45773" t="4630"/>
            <a:stretch/>
          </p:blipFill>
          <p:spPr>
            <a:xfrm>
              <a:off x="594700" y="3614350"/>
              <a:ext cx="570476" cy="244499"/>
            </a:xfrm>
            <a:prstGeom prst="rect">
              <a:avLst/>
            </a:prstGeom>
            <a:noFill/>
            <a:ln>
              <a:noFill/>
            </a:ln>
          </p:spPr>
        </p:pic>
        <p:pic>
          <p:nvPicPr>
            <p:cNvPr id="228" name="Google Shape;228;p23"/>
            <p:cNvPicPr preferRelativeResize="0"/>
            <p:nvPr/>
          </p:nvPicPr>
          <p:blipFill rotWithShape="1">
            <a:blip r:embed="rId3">
              <a:alphaModFix/>
            </a:blip>
            <a:srcRect b="8185" l="42707" r="42823" t="56802"/>
            <a:stretch/>
          </p:blipFill>
          <p:spPr>
            <a:xfrm>
              <a:off x="917675" y="4451025"/>
              <a:ext cx="310900" cy="561424"/>
            </a:xfrm>
            <a:prstGeom prst="rect">
              <a:avLst/>
            </a:prstGeom>
            <a:noFill/>
            <a:ln>
              <a:noFill/>
            </a:ln>
          </p:spPr>
        </p:pic>
      </p:grpSp>
      <p:sp>
        <p:nvSpPr>
          <p:cNvPr id="229" name="Google Shape;229;p23"/>
          <p:cNvSpPr/>
          <p:nvPr/>
        </p:nvSpPr>
        <p:spPr>
          <a:xfrm rot="-711236">
            <a:off x="6465750" y="2627201"/>
            <a:ext cx="1350909" cy="57662"/>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flipH="1" rot="711236">
            <a:off x="5181012" y="2627201"/>
            <a:ext cx="1350909" cy="57662"/>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23"/>
          <p:cNvGrpSpPr/>
          <p:nvPr/>
        </p:nvGrpSpPr>
        <p:grpSpPr>
          <a:xfrm>
            <a:off x="5586175" y="2683244"/>
            <a:ext cx="1712700" cy="1230715"/>
            <a:chOff x="5796625" y="2541798"/>
            <a:chExt cx="1712700" cy="1230715"/>
          </a:xfrm>
        </p:grpSpPr>
        <p:sp>
          <p:nvSpPr>
            <p:cNvPr id="232" name="Google Shape;232;p23"/>
            <p:cNvSpPr/>
            <p:nvPr/>
          </p:nvSpPr>
          <p:spPr>
            <a:xfrm rot="-1789476">
              <a:off x="6572742" y="2571072"/>
              <a:ext cx="160451" cy="160451"/>
            </a:xfrm>
            <a:prstGeom prst="ellipse">
              <a:avLst/>
            </a:prstGeom>
            <a:solidFill>
              <a:schemeClr val="accent6"/>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txBox="1"/>
            <p:nvPr/>
          </p:nvSpPr>
          <p:spPr>
            <a:xfrm>
              <a:off x="6296626" y="2735579"/>
              <a:ext cx="771900" cy="2760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OpenRefine</a:t>
              </a:r>
              <a:endParaRPr b="1" sz="800">
                <a:solidFill>
                  <a:srgbClr val="5E5E5E"/>
                </a:solidFill>
                <a:latin typeface="Roboto"/>
                <a:ea typeface="Roboto"/>
                <a:cs typeface="Roboto"/>
                <a:sym typeface="Roboto"/>
              </a:endParaRPr>
            </a:p>
          </p:txBody>
        </p:sp>
        <p:sp>
          <p:nvSpPr>
            <p:cNvPr id="234" name="Google Shape;234;p23"/>
            <p:cNvSpPr/>
            <p:nvPr/>
          </p:nvSpPr>
          <p:spPr>
            <a:xfrm>
              <a:off x="5796625" y="3069013"/>
              <a:ext cx="1712700" cy="703500"/>
            </a:xfrm>
            <a:prstGeom prst="roundRect">
              <a:avLst>
                <a:gd fmla="val 448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5" name="Google Shape;235;p23"/>
            <p:cNvSpPr txBox="1"/>
            <p:nvPr/>
          </p:nvSpPr>
          <p:spPr>
            <a:xfrm>
              <a:off x="5840875" y="3106213"/>
              <a:ext cx="1624200" cy="6246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rgbClr val="5E5E5E"/>
                  </a:solidFill>
                  <a:latin typeface="Roboto"/>
                  <a:ea typeface="Roboto"/>
                  <a:cs typeface="Roboto"/>
                  <a:sym typeface="Roboto"/>
                </a:rPr>
                <a:t>Incorrect species removed</a:t>
              </a:r>
              <a:endParaRPr sz="1200">
                <a:solidFill>
                  <a:srgbClr val="5E5E5E"/>
                </a:solidFill>
              </a:endParaRPr>
            </a:p>
          </p:txBody>
        </p:sp>
        <p:sp>
          <p:nvSpPr>
            <p:cNvPr id="236" name="Google Shape;236;p23"/>
            <p:cNvSpPr/>
            <p:nvPr/>
          </p:nvSpPr>
          <p:spPr>
            <a:xfrm>
              <a:off x="6607975" y="3004364"/>
              <a:ext cx="90000" cy="675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3"/>
          <p:cNvSpPr/>
          <p:nvPr/>
        </p:nvSpPr>
        <p:spPr>
          <a:xfrm rot="-711236">
            <a:off x="3899938" y="2627201"/>
            <a:ext cx="1350909" cy="57662"/>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flipH="1" rot="711236">
            <a:off x="2608258" y="2627201"/>
            <a:ext cx="1350909" cy="57662"/>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23"/>
          <p:cNvGrpSpPr/>
          <p:nvPr/>
        </p:nvGrpSpPr>
        <p:grpSpPr>
          <a:xfrm>
            <a:off x="3076688" y="2683244"/>
            <a:ext cx="1712700" cy="1230715"/>
            <a:chOff x="3021975" y="2541798"/>
            <a:chExt cx="1712700" cy="1230715"/>
          </a:xfrm>
        </p:grpSpPr>
        <p:sp>
          <p:nvSpPr>
            <p:cNvPr id="240" name="Google Shape;240;p23"/>
            <p:cNvSpPr txBox="1"/>
            <p:nvPr/>
          </p:nvSpPr>
          <p:spPr>
            <a:xfrm>
              <a:off x="3529877" y="2735584"/>
              <a:ext cx="696900" cy="276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FFFFFF"/>
                  </a:solidFill>
                  <a:latin typeface="Roboto"/>
                  <a:ea typeface="Roboto"/>
                  <a:cs typeface="Roboto"/>
                  <a:sym typeface="Roboto"/>
                </a:rPr>
                <a:t>RGBIF</a:t>
              </a:r>
              <a:endParaRPr b="1" sz="800">
                <a:solidFill>
                  <a:srgbClr val="FFFFFF"/>
                </a:solidFill>
                <a:latin typeface="Roboto"/>
                <a:ea typeface="Roboto"/>
                <a:cs typeface="Roboto"/>
                <a:sym typeface="Roboto"/>
              </a:endParaRPr>
            </a:p>
          </p:txBody>
        </p:sp>
        <p:sp>
          <p:nvSpPr>
            <p:cNvPr id="241" name="Google Shape;241;p23"/>
            <p:cNvSpPr/>
            <p:nvPr/>
          </p:nvSpPr>
          <p:spPr>
            <a:xfrm rot="-1789476">
              <a:off x="3798091" y="2571072"/>
              <a:ext cx="160451" cy="160451"/>
            </a:xfrm>
            <a:prstGeom prst="ellipse">
              <a:avLst/>
            </a:prstGeom>
            <a:solidFill>
              <a:schemeClr val="accen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2" name="Google Shape;242;p23"/>
            <p:cNvSpPr/>
            <p:nvPr/>
          </p:nvSpPr>
          <p:spPr>
            <a:xfrm>
              <a:off x="3021975" y="3069013"/>
              <a:ext cx="1712700" cy="703500"/>
            </a:xfrm>
            <a:prstGeom prst="roundRect">
              <a:avLst>
                <a:gd fmla="val 4485"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43" name="Google Shape;243;p23"/>
            <p:cNvSpPr txBox="1"/>
            <p:nvPr/>
          </p:nvSpPr>
          <p:spPr>
            <a:xfrm>
              <a:off x="3066225" y="3106213"/>
              <a:ext cx="1624200" cy="624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rgbClr val="FFFFFF"/>
                  </a:solidFill>
                  <a:latin typeface="Roboto"/>
                  <a:ea typeface="Roboto"/>
                  <a:cs typeface="Roboto"/>
                  <a:sym typeface="Roboto"/>
                </a:rPr>
                <a:t>Records with no geospatial issues</a:t>
              </a:r>
              <a:endParaRPr sz="1200">
                <a:solidFill>
                  <a:srgbClr val="FFFFFF"/>
                </a:solidFill>
              </a:endParaRPr>
            </a:p>
          </p:txBody>
        </p:sp>
        <p:sp>
          <p:nvSpPr>
            <p:cNvPr id="244" name="Google Shape;244;p23"/>
            <p:cNvSpPr/>
            <p:nvPr/>
          </p:nvSpPr>
          <p:spPr>
            <a:xfrm>
              <a:off x="3833325" y="3004364"/>
              <a:ext cx="90000" cy="675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5" name="Google Shape;245;p23"/>
          <p:cNvSpPr/>
          <p:nvPr/>
        </p:nvSpPr>
        <p:spPr>
          <a:xfrm rot="-711236">
            <a:off x="1334133" y="2627201"/>
            <a:ext cx="1350909" cy="57662"/>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3"/>
          <p:cNvGrpSpPr/>
          <p:nvPr/>
        </p:nvGrpSpPr>
        <p:grpSpPr>
          <a:xfrm>
            <a:off x="1789875" y="1382072"/>
            <a:ext cx="1712700" cy="1246754"/>
            <a:chOff x="1637475" y="1219942"/>
            <a:chExt cx="1712700" cy="1246754"/>
          </a:xfrm>
        </p:grpSpPr>
        <p:sp>
          <p:nvSpPr>
            <p:cNvPr id="247" name="Google Shape;247;p23"/>
            <p:cNvSpPr/>
            <p:nvPr/>
          </p:nvSpPr>
          <p:spPr>
            <a:xfrm>
              <a:off x="1637475" y="1219942"/>
              <a:ext cx="1712700" cy="703500"/>
            </a:xfrm>
            <a:prstGeom prst="roundRect">
              <a:avLst>
                <a:gd fmla="val 44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8" name="Google Shape;248;p23"/>
            <p:cNvSpPr txBox="1"/>
            <p:nvPr/>
          </p:nvSpPr>
          <p:spPr>
            <a:xfrm>
              <a:off x="2144544" y="1985297"/>
              <a:ext cx="696900" cy="2760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FFFFFF"/>
                  </a:solidFill>
                  <a:latin typeface="Roboto"/>
                  <a:ea typeface="Roboto"/>
                  <a:cs typeface="Roboto"/>
                  <a:sym typeface="Roboto"/>
                </a:rPr>
                <a:t>RBGIF</a:t>
              </a:r>
              <a:endParaRPr b="1" sz="800">
                <a:solidFill>
                  <a:srgbClr val="FFFFFF"/>
                </a:solidFill>
                <a:latin typeface="Roboto"/>
                <a:ea typeface="Roboto"/>
                <a:cs typeface="Roboto"/>
                <a:sym typeface="Roboto"/>
              </a:endParaRPr>
            </a:p>
          </p:txBody>
        </p:sp>
        <p:sp>
          <p:nvSpPr>
            <p:cNvPr id="249" name="Google Shape;249;p23"/>
            <p:cNvSpPr/>
            <p:nvPr/>
          </p:nvSpPr>
          <p:spPr>
            <a:xfrm rot="10800000">
              <a:off x="2448800" y="1919036"/>
              <a:ext cx="90000" cy="675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txBox="1"/>
            <p:nvPr/>
          </p:nvSpPr>
          <p:spPr>
            <a:xfrm>
              <a:off x="1681725" y="1257142"/>
              <a:ext cx="1624200" cy="624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rgbClr val="FFFFFF"/>
                  </a:solidFill>
                  <a:latin typeface="Roboto"/>
                  <a:ea typeface="Roboto"/>
                  <a:cs typeface="Roboto"/>
                  <a:sym typeface="Roboto"/>
                </a:rPr>
                <a:t>Records with Latitude &amp; Longitude</a:t>
              </a:r>
              <a:endParaRPr sz="1300">
                <a:solidFill>
                  <a:srgbClr val="FFFFFF"/>
                </a:solidFill>
              </a:endParaRPr>
            </a:p>
          </p:txBody>
        </p:sp>
        <p:sp>
          <p:nvSpPr>
            <p:cNvPr id="251" name="Google Shape;251;p23"/>
            <p:cNvSpPr/>
            <p:nvPr/>
          </p:nvSpPr>
          <p:spPr>
            <a:xfrm rot="-1789476">
              <a:off x="2410765" y="2276970"/>
              <a:ext cx="160451" cy="160451"/>
            </a:xfrm>
            <a:prstGeom prst="ellipse">
              <a:avLst/>
            </a:prstGeom>
            <a:solidFill>
              <a:schemeClr val="accen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23"/>
          <p:cNvSpPr txBox="1"/>
          <p:nvPr/>
        </p:nvSpPr>
        <p:spPr>
          <a:xfrm>
            <a:off x="76200" y="2376225"/>
            <a:ext cx="1177200" cy="8925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Raw occurrences</a:t>
            </a:r>
            <a:endParaRPr>
              <a:latin typeface="Roboto"/>
              <a:ea typeface="Roboto"/>
              <a:cs typeface="Roboto"/>
              <a:sym typeface="Roboto"/>
            </a:endParaRPr>
          </a:p>
        </p:txBody>
      </p:sp>
      <p:sp>
        <p:nvSpPr>
          <p:cNvPr id="253" name="Google Shape;253;p23"/>
          <p:cNvSpPr txBox="1"/>
          <p:nvPr/>
        </p:nvSpPr>
        <p:spPr>
          <a:xfrm>
            <a:off x="7897400" y="2027325"/>
            <a:ext cx="1177200" cy="89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Clean occurrences</a:t>
            </a:r>
            <a:endParaRPr>
              <a:latin typeface="Roboto"/>
              <a:ea typeface="Roboto"/>
              <a:cs typeface="Roboto"/>
              <a:sym typeface="Roboto"/>
            </a:endParaRPr>
          </a:p>
        </p:txBody>
      </p:sp>
      <p:grpSp>
        <p:nvGrpSpPr>
          <p:cNvPr id="254" name="Google Shape;254;p23"/>
          <p:cNvGrpSpPr/>
          <p:nvPr/>
        </p:nvGrpSpPr>
        <p:grpSpPr>
          <a:xfrm>
            <a:off x="4333100" y="1382072"/>
            <a:ext cx="1712700" cy="1246754"/>
            <a:chOff x="4409300" y="1219942"/>
            <a:chExt cx="1712700" cy="1246754"/>
          </a:xfrm>
        </p:grpSpPr>
        <p:sp>
          <p:nvSpPr>
            <p:cNvPr id="255" name="Google Shape;255;p23"/>
            <p:cNvSpPr/>
            <p:nvPr/>
          </p:nvSpPr>
          <p:spPr>
            <a:xfrm rot="-1789476">
              <a:off x="5185416" y="2276970"/>
              <a:ext cx="160451" cy="160451"/>
            </a:xfrm>
            <a:prstGeom prst="ellipse">
              <a:avLst/>
            </a:prstGeom>
            <a:solidFill>
              <a:schemeClr val="accent6"/>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4409300" y="1219942"/>
              <a:ext cx="1712700" cy="703500"/>
            </a:xfrm>
            <a:prstGeom prst="roundRect">
              <a:avLst>
                <a:gd fmla="val 448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7" name="Google Shape;257;p23"/>
            <p:cNvSpPr/>
            <p:nvPr/>
          </p:nvSpPr>
          <p:spPr>
            <a:xfrm rot="10800000">
              <a:off x="5220625" y="1919036"/>
              <a:ext cx="90000" cy="675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txBox="1"/>
            <p:nvPr/>
          </p:nvSpPr>
          <p:spPr>
            <a:xfrm>
              <a:off x="4453550" y="1257142"/>
              <a:ext cx="1624200" cy="6246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rgbClr val="5E5E5E"/>
                  </a:solidFill>
                  <a:latin typeface="Roboto"/>
                  <a:ea typeface="Roboto"/>
                  <a:cs typeface="Roboto"/>
                  <a:sym typeface="Roboto"/>
                </a:rPr>
                <a:t>Checked species synonyms</a:t>
              </a:r>
              <a:endParaRPr sz="1200">
                <a:solidFill>
                  <a:srgbClr val="5E5E5E"/>
                </a:solidFill>
              </a:endParaRPr>
            </a:p>
          </p:txBody>
        </p:sp>
        <p:sp>
          <p:nvSpPr>
            <p:cNvPr id="259" name="Google Shape;259;p23"/>
            <p:cNvSpPr txBox="1"/>
            <p:nvPr/>
          </p:nvSpPr>
          <p:spPr>
            <a:xfrm>
              <a:off x="4921724" y="1985296"/>
              <a:ext cx="740700" cy="2760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OpenRefine</a:t>
              </a:r>
              <a:endParaRPr b="1" sz="800">
                <a:solidFill>
                  <a:srgbClr val="5E5E5E"/>
                </a:solidFill>
                <a:latin typeface="Roboto"/>
                <a:ea typeface="Roboto"/>
                <a:cs typeface="Roboto"/>
                <a:sym typeface="Roboto"/>
              </a:endParaRPr>
            </a:p>
          </p:txBody>
        </p:sp>
      </p:grpSp>
      <p:pic>
        <p:nvPicPr>
          <p:cNvPr id="260" name="Google Shape;260;p23"/>
          <p:cNvPicPr preferRelativeResize="0"/>
          <p:nvPr/>
        </p:nvPicPr>
        <p:blipFill>
          <a:blip r:embed="rId4">
            <a:alphaModFix/>
          </a:blip>
          <a:stretch>
            <a:fillRect/>
          </a:stretch>
        </p:blipFill>
        <p:spPr>
          <a:xfrm>
            <a:off x="849500" y="1274625"/>
            <a:ext cx="850392" cy="850392"/>
          </a:xfrm>
          <a:prstGeom prst="rect">
            <a:avLst/>
          </a:prstGeom>
          <a:noFill/>
          <a:ln>
            <a:noFill/>
          </a:ln>
        </p:spPr>
      </p:pic>
      <p:pic>
        <p:nvPicPr>
          <p:cNvPr id="261" name="Google Shape;261;p23"/>
          <p:cNvPicPr preferRelativeResize="0"/>
          <p:nvPr/>
        </p:nvPicPr>
        <p:blipFill>
          <a:blip r:embed="rId5">
            <a:alphaModFix/>
          </a:blip>
          <a:stretch>
            <a:fillRect/>
          </a:stretch>
        </p:blipFill>
        <p:spPr>
          <a:xfrm>
            <a:off x="3494138" y="3968375"/>
            <a:ext cx="877824" cy="877824"/>
          </a:xfrm>
          <a:prstGeom prst="rect">
            <a:avLst/>
          </a:prstGeom>
          <a:noFill/>
          <a:ln>
            <a:noFill/>
          </a:ln>
        </p:spPr>
      </p:pic>
      <p:pic>
        <p:nvPicPr>
          <p:cNvPr id="262" name="Google Shape;262;p23"/>
          <p:cNvPicPr preferRelativeResize="0"/>
          <p:nvPr/>
        </p:nvPicPr>
        <p:blipFill>
          <a:blip r:embed="rId6">
            <a:alphaModFix/>
          </a:blip>
          <a:stretch>
            <a:fillRect/>
          </a:stretch>
        </p:blipFill>
        <p:spPr>
          <a:xfrm>
            <a:off x="6134700" y="1228900"/>
            <a:ext cx="941832" cy="941832"/>
          </a:xfrm>
          <a:prstGeom prst="rect">
            <a:avLst/>
          </a:prstGeom>
          <a:noFill/>
          <a:ln>
            <a:noFill/>
          </a:ln>
        </p:spPr>
      </p:pic>
      <p:pic>
        <p:nvPicPr>
          <p:cNvPr id="263" name="Google Shape;263;p23"/>
          <p:cNvPicPr preferRelativeResize="0"/>
          <p:nvPr/>
        </p:nvPicPr>
        <p:blipFill>
          <a:blip r:embed="rId7">
            <a:alphaModFix/>
          </a:blip>
          <a:stretch>
            <a:fillRect/>
          </a:stretch>
        </p:blipFill>
        <p:spPr>
          <a:xfrm>
            <a:off x="6180412" y="4059438"/>
            <a:ext cx="850392" cy="8503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24"/>
          <p:cNvPicPr preferRelativeResize="0"/>
          <p:nvPr/>
        </p:nvPicPr>
        <p:blipFill rotWithShape="1">
          <a:blip r:embed="rId3">
            <a:alphaModFix amt="61000"/>
          </a:blip>
          <a:srcRect b="0" l="1594" r="0" t="0"/>
          <a:stretch/>
        </p:blipFill>
        <p:spPr>
          <a:xfrm>
            <a:off x="7029500" y="-650"/>
            <a:ext cx="2114499" cy="1603450"/>
          </a:xfrm>
          <a:prstGeom prst="rect">
            <a:avLst/>
          </a:prstGeom>
          <a:noFill/>
          <a:ln>
            <a:noFill/>
          </a:ln>
        </p:spPr>
      </p:pic>
      <p:sp>
        <p:nvSpPr>
          <p:cNvPr id="269" name="Google Shape;269;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Integrating</a:t>
            </a:r>
            <a:endParaRPr/>
          </a:p>
        </p:txBody>
      </p:sp>
      <p:sp>
        <p:nvSpPr>
          <p:cNvPr id="270" name="Google Shape;270;p24"/>
          <p:cNvSpPr txBox="1"/>
          <p:nvPr>
            <p:ph idx="1" type="body"/>
          </p:nvPr>
        </p:nvSpPr>
        <p:spPr>
          <a:xfrm>
            <a:off x="387900" y="1210550"/>
            <a:ext cx="5309100" cy="4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Data collected from movie screenshots</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1600"/>
              </a:spcAft>
              <a:buNone/>
            </a:pPr>
            <a:r>
              <a:t/>
            </a:r>
            <a:endParaRPr sz="2000"/>
          </a:p>
        </p:txBody>
      </p:sp>
      <p:pic>
        <p:nvPicPr>
          <p:cNvPr id="271" name="Google Shape;271;p24"/>
          <p:cNvPicPr preferRelativeResize="0"/>
          <p:nvPr/>
        </p:nvPicPr>
        <p:blipFill rotWithShape="1">
          <a:blip r:embed="rId3">
            <a:alphaModFix/>
          </a:blip>
          <a:srcRect b="39101" l="59978" r="20610" t="41351"/>
          <a:stretch/>
        </p:blipFill>
        <p:spPr>
          <a:xfrm>
            <a:off x="8284102" y="662425"/>
            <a:ext cx="417074" cy="313451"/>
          </a:xfrm>
          <a:prstGeom prst="rect">
            <a:avLst/>
          </a:prstGeom>
          <a:noFill/>
          <a:ln>
            <a:noFill/>
          </a:ln>
        </p:spPr>
      </p:pic>
      <p:pic>
        <p:nvPicPr>
          <p:cNvPr id="272" name="Google Shape;272;p24"/>
          <p:cNvPicPr preferRelativeResize="0"/>
          <p:nvPr/>
        </p:nvPicPr>
        <p:blipFill rotWithShape="1">
          <a:blip r:embed="rId4">
            <a:alphaModFix/>
          </a:blip>
          <a:srcRect b="44822" l="0" r="29268" t="22845"/>
          <a:stretch/>
        </p:blipFill>
        <p:spPr>
          <a:xfrm>
            <a:off x="285850" y="1742000"/>
            <a:ext cx="4706875" cy="1210251"/>
          </a:xfrm>
          <a:prstGeom prst="rect">
            <a:avLst/>
          </a:prstGeom>
          <a:noFill/>
          <a:ln>
            <a:noFill/>
          </a:ln>
        </p:spPr>
      </p:pic>
      <p:pic>
        <p:nvPicPr>
          <p:cNvPr id="273" name="Google Shape;273;p24"/>
          <p:cNvPicPr preferRelativeResize="0"/>
          <p:nvPr/>
        </p:nvPicPr>
        <p:blipFill rotWithShape="1">
          <a:blip r:embed="rId5">
            <a:alphaModFix/>
          </a:blip>
          <a:srcRect b="12056" l="30435" r="4337" t="37009"/>
          <a:stretch/>
        </p:blipFill>
        <p:spPr>
          <a:xfrm>
            <a:off x="1300300" y="3550125"/>
            <a:ext cx="3087226" cy="1356024"/>
          </a:xfrm>
          <a:prstGeom prst="rect">
            <a:avLst/>
          </a:prstGeom>
          <a:noFill/>
          <a:ln>
            <a:noFill/>
          </a:ln>
        </p:spPr>
      </p:pic>
      <p:sp>
        <p:nvSpPr>
          <p:cNvPr id="274" name="Google Shape;274;p24"/>
          <p:cNvSpPr/>
          <p:nvPr/>
        </p:nvSpPr>
        <p:spPr>
          <a:xfrm rot="2932628">
            <a:off x="5249306" y="1815346"/>
            <a:ext cx="1333332" cy="1063533"/>
          </a:xfrm>
          <a:prstGeom prst="bentArrow">
            <a:avLst>
              <a:gd fmla="val 25000" name="adj1"/>
              <a:gd fmla="val 25000" name="adj2"/>
              <a:gd fmla="val 25000" name="adj3"/>
              <a:gd fmla="val 875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flipH="1" rot="8682026">
            <a:off x="3609317" y="3174247"/>
            <a:ext cx="3012711" cy="1579956"/>
          </a:xfrm>
          <a:prstGeom prst="bentArrow">
            <a:avLst>
              <a:gd fmla="val 25000" name="adj1"/>
              <a:gd fmla="val 25000" name="adj2"/>
              <a:gd fmla="val 25000" name="adj3"/>
              <a:gd fmla="val 875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txBox="1"/>
          <p:nvPr/>
        </p:nvSpPr>
        <p:spPr>
          <a:xfrm rot="368">
            <a:off x="6544700" y="2571900"/>
            <a:ext cx="2801400" cy="10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Slab"/>
                <a:ea typeface="Roboto Slab"/>
                <a:cs typeface="Roboto Slab"/>
                <a:sym typeface="Roboto Slab"/>
              </a:rPr>
              <a:t>Biogeographical Accuracy?</a:t>
            </a:r>
            <a:endParaRPr sz="2400">
              <a:solidFill>
                <a:srgbClr val="FFFFFF"/>
              </a:solidFill>
              <a:latin typeface="Roboto Slab"/>
              <a:ea typeface="Roboto Slab"/>
              <a:cs typeface="Roboto Slab"/>
              <a:sym typeface="Roboto Slab"/>
            </a:endParaRPr>
          </a:p>
        </p:txBody>
      </p:sp>
      <p:sp>
        <p:nvSpPr>
          <p:cNvPr id="277" name="Google Shape;277;p24"/>
          <p:cNvSpPr txBox="1"/>
          <p:nvPr/>
        </p:nvSpPr>
        <p:spPr>
          <a:xfrm>
            <a:off x="1503625" y="3085125"/>
            <a:ext cx="2883900" cy="4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000">
                <a:solidFill>
                  <a:schemeClr val="dk1"/>
                </a:solidFill>
                <a:latin typeface="Roboto"/>
                <a:ea typeface="Roboto"/>
                <a:cs typeface="Roboto"/>
                <a:sym typeface="Roboto"/>
              </a:rPr>
              <a:t>GBIF occurrence data</a:t>
            </a:r>
            <a:endParaRPr/>
          </a:p>
        </p:txBody>
      </p:sp>
      <p:sp>
        <p:nvSpPr>
          <p:cNvPr id="278" name="Google Shape;278;p24"/>
          <p:cNvSpPr txBox="1"/>
          <p:nvPr/>
        </p:nvSpPr>
        <p:spPr>
          <a:xfrm>
            <a:off x="8303425" y="672625"/>
            <a:ext cx="431100" cy="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highlight>
                  <a:srgbClr val="FFFFFF"/>
                </a:highlight>
                <a:latin typeface="Calibri"/>
                <a:ea typeface="Calibri"/>
                <a:cs typeface="Calibri"/>
                <a:sym typeface="Calibri"/>
              </a:rPr>
              <a:t>Integrate</a:t>
            </a:r>
            <a:endParaRPr sz="500">
              <a:highlight>
                <a:srgbClr val="FFFFFF"/>
              </a:highlight>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Analysing</a:t>
            </a:r>
            <a:endParaRPr/>
          </a:p>
        </p:txBody>
      </p:sp>
      <p:pic>
        <p:nvPicPr>
          <p:cNvPr id="284" name="Google Shape;284;p25"/>
          <p:cNvPicPr preferRelativeResize="0"/>
          <p:nvPr/>
        </p:nvPicPr>
        <p:blipFill rotWithShape="1">
          <a:blip r:embed="rId3">
            <a:alphaModFix/>
          </a:blip>
          <a:srcRect b="6191" l="1641" r="25413" t="0"/>
          <a:stretch/>
        </p:blipFill>
        <p:spPr>
          <a:xfrm>
            <a:off x="2333562" y="1282412"/>
            <a:ext cx="3507211" cy="2732451"/>
          </a:xfrm>
          <a:prstGeom prst="rect">
            <a:avLst/>
          </a:prstGeom>
          <a:noFill/>
          <a:ln>
            <a:noFill/>
          </a:ln>
        </p:spPr>
      </p:pic>
      <p:pic>
        <p:nvPicPr>
          <p:cNvPr id="285" name="Google Shape;285;p25"/>
          <p:cNvPicPr preferRelativeResize="0"/>
          <p:nvPr/>
        </p:nvPicPr>
        <p:blipFill rotWithShape="1">
          <a:blip r:embed="rId4">
            <a:alphaModFix/>
          </a:blip>
          <a:srcRect b="4580" l="0" r="19074" t="0"/>
          <a:stretch/>
        </p:blipFill>
        <p:spPr>
          <a:xfrm>
            <a:off x="5902087" y="1282410"/>
            <a:ext cx="3209525" cy="2732451"/>
          </a:xfrm>
          <a:prstGeom prst="rect">
            <a:avLst/>
          </a:prstGeom>
          <a:noFill/>
          <a:ln>
            <a:noFill/>
          </a:ln>
        </p:spPr>
      </p:pic>
      <p:graphicFrame>
        <p:nvGraphicFramePr>
          <p:cNvPr id="286" name="Google Shape;286;p25"/>
          <p:cNvGraphicFramePr/>
          <p:nvPr/>
        </p:nvGraphicFramePr>
        <p:xfrm>
          <a:off x="71075" y="1506325"/>
          <a:ext cx="3000000" cy="3000000"/>
        </p:xfrm>
        <a:graphic>
          <a:graphicData uri="http://schemas.openxmlformats.org/drawingml/2006/table">
            <a:tbl>
              <a:tblPr>
                <a:noFill/>
                <a:tableStyleId>{546A608E-210A-43C0-B345-1C24416F55D2}</a:tableStyleId>
              </a:tblPr>
              <a:tblGrid>
                <a:gridCol w="1047775"/>
                <a:gridCol w="1047775"/>
              </a:tblGrid>
              <a:tr h="1118825">
                <a:tc>
                  <a:txBody>
                    <a:bodyPr/>
                    <a:lstStyle/>
                    <a:p>
                      <a:pPr indent="0" lvl="0" marL="0" rtl="0" algn="ctr">
                        <a:spcBef>
                          <a:spcPts val="0"/>
                        </a:spcBef>
                        <a:spcAft>
                          <a:spcPts val="0"/>
                        </a:spcAft>
                        <a:buNone/>
                      </a:pPr>
                      <a:r>
                        <a:rPr lang="en" sz="2000"/>
                        <a:t>Lat</a:t>
                      </a:r>
                      <a:endParaRPr sz="2000"/>
                    </a:p>
                  </a:txBody>
                  <a:tcPr marT="91425" marB="91425" marR="91425" marL="91425">
                    <a:solidFill>
                      <a:srgbClr val="FFFFFF"/>
                    </a:solidFill>
                  </a:tcPr>
                </a:tc>
                <a:tc>
                  <a:txBody>
                    <a:bodyPr/>
                    <a:lstStyle/>
                    <a:p>
                      <a:pPr indent="0" lvl="0" marL="0" rtl="0" algn="ctr">
                        <a:spcBef>
                          <a:spcPts val="0"/>
                        </a:spcBef>
                        <a:spcAft>
                          <a:spcPts val="0"/>
                        </a:spcAft>
                        <a:buNone/>
                      </a:pPr>
                      <a:r>
                        <a:rPr lang="en" sz="2000"/>
                        <a:t>Long</a:t>
                      </a:r>
                      <a:endParaRPr sz="2000"/>
                    </a:p>
                  </a:txBody>
                  <a:tcPr marT="91425" marB="91425" marR="91425" marL="91425">
                    <a:solidFill>
                      <a:srgbClr val="FFFFFF"/>
                    </a:solidFill>
                  </a:tcPr>
                </a:tc>
              </a:tr>
              <a:tr h="1118825">
                <a:tc>
                  <a:txBody>
                    <a:bodyPr/>
                    <a:lstStyle/>
                    <a:p>
                      <a:pPr indent="0" lvl="0" marL="0" rtl="0" algn="ctr">
                        <a:spcBef>
                          <a:spcPts val="0"/>
                        </a:spcBef>
                        <a:spcAft>
                          <a:spcPts val="0"/>
                        </a:spcAft>
                        <a:buNone/>
                      </a:pPr>
                      <a:r>
                        <a:rPr lang="en" sz="2000"/>
                        <a:t>25S</a:t>
                      </a:r>
                      <a:endParaRPr sz="2000"/>
                    </a:p>
                  </a:txBody>
                  <a:tcPr marT="91425" marB="91425" marR="91425" marL="91425">
                    <a:solidFill>
                      <a:srgbClr val="FFFFFF"/>
                    </a:solidFill>
                  </a:tcPr>
                </a:tc>
                <a:tc>
                  <a:txBody>
                    <a:bodyPr/>
                    <a:lstStyle/>
                    <a:p>
                      <a:pPr indent="0" lvl="0" marL="0" rtl="0" algn="ctr">
                        <a:spcBef>
                          <a:spcPts val="0"/>
                        </a:spcBef>
                        <a:spcAft>
                          <a:spcPts val="0"/>
                        </a:spcAft>
                        <a:buNone/>
                      </a:pPr>
                      <a:r>
                        <a:rPr lang="en" sz="2000"/>
                        <a:t>133E</a:t>
                      </a:r>
                      <a:endParaRPr sz="2000"/>
                    </a:p>
                  </a:txBody>
                  <a:tcPr marT="91425" marB="91425" marR="91425" marL="91425">
                    <a:solidFill>
                      <a:srgbClr val="FFFFFF"/>
                    </a:solidFill>
                  </a:tcPr>
                </a:tc>
              </a:tr>
            </a:tbl>
          </a:graphicData>
        </a:graphic>
      </p:graphicFrame>
      <p:sp>
        <p:nvSpPr>
          <p:cNvPr id="287" name="Google Shape;287;p25"/>
          <p:cNvSpPr txBox="1"/>
          <p:nvPr/>
        </p:nvSpPr>
        <p:spPr>
          <a:xfrm>
            <a:off x="176700" y="4153150"/>
            <a:ext cx="1989900" cy="583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Translate Lat/Long into points on a map</a:t>
            </a:r>
            <a:endParaRPr>
              <a:solidFill>
                <a:srgbClr val="FFFFFF"/>
              </a:solidFill>
              <a:latin typeface="Roboto"/>
              <a:ea typeface="Roboto"/>
              <a:cs typeface="Roboto"/>
              <a:sym typeface="Roboto"/>
            </a:endParaRPr>
          </a:p>
        </p:txBody>
      </p:sp>
      <p:sp>
        <p:nvSpPr>
          <p:cNvPr id="288" name="Google Shape;288;p25"/>
          <p:cNvSpPr txBox="1"/>
          <p:nvPr/>
        </p:nvSpPr>
        <p:spPr>
          <a:xfrm>
            <a:off x="2681625" y="4153150"/>
            <a:ext cx="3028200" cy="583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Generate a polygon around the points belonging to a single species</a:t>
            </a:r>
            <a:endParaRPr>
              <a:solidFill>
                <a:srgbClr val="FFFFFF"/>
              </a:solidFill>
              <a:latin typeface="Roboto"/>
              <a:ea typeface="Roboto"/>
              <a:cs typeface="Roboto"/>
              <a:sym typeface="Roboto"/>
            </a:endParaRPr>
          </a:p>
        </p:txBody>
      </p:sp>
      <p:sp>
        <p:nvSpPr>
          <p:cNvPr id="289" name="Google Shape;289;p25"/>
          <p:cNvSpPr txBox="1"/>
          <p:nvPr/>
        </p:nvSpPr>
        <p:spPr>
          <a:xfrm>
            <a:off x="6053175" y="4153125"/>
            <a:ext cx="2907300" cy="583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Repeat process for every species shown in the same location</a:t>
            </a:r>
            <a:endParaRPr>
              <a:solidFill>
                <a:srgbClr val="FFFFFF"/>
              </a:solidFill>
              <a:latin typeface="Roboto"/>
              <a:ea typeface="Roboto"/>
              <a:cs typeface="Roboto"/>
              <a:sym typeface="Roboto"/>
            </a:endParaRPr>
          </a:p>
        </p:txBody>
      </p:sp>
      <p:sp>
        <p:nvSpPr>
          <p:cNvPr id="290" name="Google Shape;290;p25"/>
          <p:cNvSpPr/>
          <p:nvPr/>
        </p:nvSpPr>
        <p:spPr>
          <a:xfrm>
            <a:off x="1872900" y="2122450"/>
            <a:ext cx="1118100" cy="7590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5365750" y="2192250"/>
            <a:ext cx="1118100" cy="7590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490250" y="526350"/>
            <a:ext cx="22773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Results</a:t>
            </a:r>
            <a:endParaRPr sz="4000"/>
          </a:p>
        </p:txBody>
      </p:sp>
      <p:pic>
        <p:nvPicPr>
          <p:cNvPr id="297" name="Google Shape;297;p26"/>
          <p:cNvPicPr preferRelativeResize="0"/>
          <p:nvPr/>
        </p:nvPicPr>
        <p:blipFill>
          <a:blip r:embed="rId3">
            <a:alphaModFix/>
          </a:blip>
          <a:stretch>
            <a:fillRect/>
          </a:stretch>
        </p:blipFill>
        <p:spPr>
          <a:xfrm>
            <a:off x="2767550" y="294888"/>
            <a:ext cx="6071649" cy="45537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Species depictions</a:t>
            </a:r>
            <a:endParaRPr/>
          </a:p>
        </p:txBody>
      </p:sp>
      <p:pic>
        <p:nvPicPr>
          <p:cNvPr id="303" name="Google Shape;303;p27"/>
          <p:cNvPicPr preferRelativeResize="0"/>
          <p:nvPr/>
        </p:nvPicPr>
        <p:blipFill>
          <a:blip r:embed="rId3">
            <a:alphaModFix/>
          </a:blip>
          <a:stretch>
            <a:fillRect/>
          </a:stretch>
        </p:blipFill>
        <p:spPr>
          <a:xfrm>
            <a:off x="152400" y="3282300"/>
            <a:ext cx="2160026" cy="1439450"/>
          </a:xfrm>
          <a:prstGeom prst="rect">
            <a:avLst/>
          </a:prstGeom>
          <a:noFill/>
          <a:ln>
            <a:noFill/>
          </a:ln>
        </p:spPr>
      </p:pic>
      <p:pic>
        <p:nvPicPr>
          <p:cNvPr id="304" name="Google Shape;304;p27"/>
          <p:cNvPicPr preferRelativeResize="0"/>
          <p:nvPr/>
        </p:nvPicPr>
        <p:blipFill>
          <a:blip r:embed="rId4">
            <a:alphaModFix/>
          </a:blip>
          <a:stretch>
            <a:fillRect/>
          </a:stretch>
        </p:blipFill>
        <p:spPr>
          <a:xfrm>
            <a:off x="210623" y="1388375"/>
            <a:ext cx="2063450" cy="1545526"/>
          </a:xfrm>
          <a:prstGeom prst="rect">
            <a:avLst/>
          </a:prstGeom>
          <a:noFill/>
          <a:ln>
            <a:noFill/>
          </a:ln>
        </p:spPr>
      </p:pic>
      <p:pic>
        <p:nvPicPr>
          <p:cNvPr id="305" name="Google Shape;305;p27"/>
          <p:cNvPicPr preferRelativeResize="0"/>
          <p:nvPr/>
        </p:nvPicPr>
        <p:blipFill>
          <a:blip r:embed="rId5">
            <a:alphaModFix/>
          </a:blip>
          <a:stretch>
            <a:fillRect/>
          </a:stretch>
        </p:blipFill>
        <p:spPr>
          <a:xfrm>
            <a:off x="3127525" y="3129898"/>
            <a:ext cx="2443014" cy="1628051"/>
          </a:xfrm>
          <a:prstGeom prst="rect">
            <a:avLst/>
          </a:prstGeom>
          <a:noFill/>
          <a:ln>
            <a:noFill/>
          </a:ln>
        </p:spPr>
      </p:pic>
      <p:pic>
        <p:nvPicPr>
          <p:cNvPr id="306" name="Google Shape;306;p27"/>
          <p:cNvPicPr preferRelativeResize="0"/>
          <p:nvPr/>
        </p:nvPicPr>
        <p:blipFill rotWithShape="1">
          <a:blip r:embed="rId6">
            <a:alphaModFix/>
          </a:blip>
          <a:srcRect b="9395" l="57510" r="16928" t="36450"/>
          <a:stretch/>
        </p:blipFill>
        <p:spPr>
          <a:xfrm>
            <a:off x="3665988" y="1388375"/>
            <a:ext cx="1366099" cy="1628049"/>
          </a:xfrm>
          <a:prstGeom prst="rect">
            <a:avLst/>
          </a:prstGeom>
          <a:noFill/>
          <a:ln>
            <a:noFill/>
          </a:ln>
        </p:spPr>
      </p:pic>
      <p:pic>
        <p:nvPicPr>
          <p:cNvPr id="307" name="Google Shape;307;p27"/>
          <p:cNvPicPr preferRelativeResize="0"/>
          <p:nvPr/>
        </p:nvPicPr>
        <p:blipFill rotWithShape="1">
          <a:blip r:embed="rId7">
            <a:alphaModFix/>
          </a:blip>
          <a:srcRect b="41779" l="0" r="61501" t="0"/>
          <a:stretch/>
        </p:blipFill>
        <p:spPr>
          <a:xfrm>
            <a:off x="6313075" y="1388375"/>
            <a:ext cx="2443027" cy="2078214"/>
          </a:xfrm>
          <a:prstGeom prst="rect">
            <a:avLst/>
          </a:prstGeom>
          <a:noFill/>
          <a:ln>
            <a:noFill/>
          </a:ln>
        </p:spPr>
      </p:pic>
      <p:sp>
        <p:nvSpPr>
          <p:cNvPr id="308" name="Google Shape;308;p27"/>
          <p:cNvSpPr/>
          <p:nvPr/>
        </p:nvSpPr>
        <p:spPr>
          <a:xfrm>
            <a:off x="628550" y="2759700"/>
            <a:ext cx="375900" cy="586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4124800" y="2933900"/>
            <a:ext cx="323100" cy="532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8017600" y="3236575"/>
            <a:ext cx="599226" cy="9442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8"/>
          <p:cNvSpPr txBox="1"/>
          <p:nvPr/>
        </p:nvSpPr>
        <p:spPr>
          <a:xfrm>
            <a:off x="403100" y="593775"/>
            <a:ext cx="1445100" cy="41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Accuracy</a:t>
            </a:r>
            <a:r>
              <a:rPr lang="en" sz="1800">
                <a:solidFill>
                  <a:srgbClr val="FFFFFF"/>
                </a:solidFill>
                <a:latin typeface="Roboto"/>
                <a:ea typeface="Roboto"/>
                <a:cs typeface="Roboto"/>
                <a:sym typeface="Roboto"/>
              </a:rPr>
              <a:t> of species found in </a:t>
            </a:r>
            <a:r>
              <a:rPr i="1" lang="en" sz="1800">
                <a:solidFill>
                  <a:srgbClr val="FFFFFF"/>
                </a:solidFill>
                <a:latin typeface="Roboto"/>
                <a:ea typeface="Roboto"/>
                <a:cs typeface="Roboto"/>
                <a:sym typeface="Roboto"/>
              </a:rPr>
              <a:t>Finding Nemo</a:t>
            </a:r>
            <a:r>
              <a:rPr lang="en" sz="1800">
                <a:solidFill>
                  <a:srgbClr val="FFFFFF"/>
                </a:solidFill>
                <a:latin typeface="Roboto"/>
                <a:ea typeface="Roboto"/>
                <a:cs typeface="Roboto"/>
                <a:sym typeface="Roboto"/>
              </a:rPr>
              <a:t> is only at </a:t>
            </a:r>
            <a:r>
              <a:rPr b="1" lang="en" sz="2000">
                <a:solidFill>
                  <a:srgbClr val="FFFFFF"/>
                </a:solidFill>
                <a:latin typeface="Roboto"/>
                <a:ea typeface="Roboto"/>
                <a:cs typeface="Roboto"/>
                <a:sym typeface="Roboto"/>
              </a:rPr>
              <a:t>57%</a:t>
            </a:r>
            <a:r>
              <a:rPr lang="en" sz="1800">
                <a:solidFill>
                  <a:srgbClr val="FFFFFF"/>
                </a:solidFill>
                <a:latin typeface="Roboto"/>
                <a:ea typeface="Roboto"/>
                <a:cs typeface="Roboto"/>
                <a:sym typeface="Roboto"/>
              </a:rPr>
              <a:t> </a:t>
            </a:r>
            <a:endParaRPr sz="1800">
              <a:solidFill>
                <a:srgbClr val="FFFFFF"/>
              </a:solidFill>
              <a:latin typeface="Roboto"/>
              <a:ea typeface="Roboto"/>
              <a:cs typeface="Roboto"/>
              <a:sym typeface="Roboto"/>
            </a:endParaRPr>
          </a:p>
        </p:txBody>
      </p:sp>
      <p:pic>
        <p:nvPicPr>
          <p:cNvPr id="316" name="Google Shape;316;p28"/>
          <p:cNvPicPr preferRelativeResize="0"/>
          <p:nvPr/>
        </p:nvPicPr>
        <p:blipFill>
          <a:blip r:embed="rId3">
            <a:alphaModFix/>
          </a:blip>
          <a:stretch>
            <a:fillRect/>
          </a:stretch>
        </p:blipFill>
        <p:spPr>
          <a:xfrm>
            <a:off x="2469125" y="152400"/>
            <a:ext cx="6522475" cy="4730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id="321" name="Google Shape;321;p29"/>
          <p:cNvPicPr preferRelativeResize="0"/>
          <p:nvPr/>
        </p:nvPicPr>
        <p:blipFill rotWithShape="1">
          <a:blip r:embed="rId3">
            <a:alphaModFix/>
          </a:blip>
          <a:srcRect b="0" l="6764" r="6625" t="0"/>
          <a:stretch/>
        </p:blipFill>
        <p:spPr>
          <a:xfrm>
            <a:off x="-110874" y="0"/>
            <a:ext cx="4424028" cy="3612151"/>
          </a:xfrm>
          <a:prstGeom prst="rect">
            <a:avLst/>
          </a:prstGeom>
          <a:noFill/>
          <a:ln>
            <a:noFill/>
          </a:ln>
        </p:spPr>
      </p:pic>
      <p:pic>
        <p:nvPicPr>
          <p:cNvPr id="322" name="Google Shape;322;p29"/>
          <p:cNvPicPr preferRelativeResize="0"/>
          <p:nvPr/>
        </p:nvPicPr>
        <p:blipFill rotWithShape="1">
          <a:blip r:embed="rId4">
            <a:alphaModFix/>
          </a:blip>
          <a:srcRect b="0" l="12481" r="3358" t="0"/>
          <a:stretch/>
        </p:blipFill>
        <p:spPr>
          <a:xfrm>
            <a:off x="4901123" y="0"/>
            <a:ext cx="4298802" cy="3612151"/>
          </a:xfrm>
          <a:prstGeom prst="rect">
            <a:avLst/>
          </a:prstGeom>
          <a:noFill/>
          <a:ln>
            <a:noFill/>
          </a:ln>
        </p:spPr>
      </p:pic>
      <p:pic>
        <p:nvPicPr>
          <p:cNvPr id="323" name="Google Shape;323;p29"/>
          <p:cNvPicPr preferRelativeResize="0"/>
          <p:nvPr/>
        </p:nvPicPr>
        <p:blipFill>
          <a:blip r:embed="rId5">
            <a:alphaModFix/>
          </a:blip>
          <a:stretch>
            <a:fillRect/>
          </a:stretch>
        </p:blipFill>
        <p:spPr>
          <a:xfrm>
            <a:off x="2641650" y="2169650"/>
            <a:ext cx="4205349" cy="2973849"/>
          </a:xfrm>
          <a:prstGeom prst="rect">
            <a:avLst/>
          </a:prstGeom>
          <a:noFill/>
          <a:ln>
            <a:noFill/>
          </a:ln>
        </p:spPr>
      </p:pic>
      <p:sp>
        <p:nvSpPr>
          <p:cNvPr id="324" name="Google Shape;324;p29"/>
          <p:cNvSpPr txBox="1"/>
          <p:nvPr/>
        </p:nvSpPr>
        <p:spPr>
          <a:xfrm>
            <a:off x="3733350" y="419300"/>
            <a:ext cx="1677300" cy="16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0">
                <a:latin typeface="Roboto"/>
                <a:ea typeface="Roboto"/>
                <a:cs typeface="Roboto"/>
                <a:sym typeface="Roboto"/>
              </a:rPr>
              <a:t>✅</a:t>
            </a:r>
            <a:endParaRPr sz="100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30"/>
          <p:cNvPicPr preferRelativeResize="0"/>
          <p:nvPr/>
        </p:nvPicPr>
        <p:blipFill>
          <a:blip r:embed="rId3">
            <a:alphaModFix/>
          </a:blip>
          <a:stretch>
            <a:fillRect/>
          </a:stretch>
        </p:blipFill>
        <p:spPr>
          <a:xfrm>
            <a:off x="979289" y="0"/>
            <a:ext cx="7273483" cy="5143501"/>
          </a:xfrm>
          <a:prstGeom prst="rect">
            <a:avLst/>
          </a:prstGeom>
          <a:noFill/>
          <a:ln>
            <a:noFill/>
          </a:ln>
        </p:spPr>
      </p:pic>
      <p:pic>
        <p:nvPicPr>
          <p:cNvPr id="330" name="Google Shape;330;p30"/>
          <p:cNvPicPr preferRelativeResize="0"/>
          <p:nvPr/>
        </p:nvPicPr>
        <p:blipFill>
          <a:blip r:embed="rId4">
            <a:alphaModFix/>
          </a:blip>
          <a:stretch>
            <a:fillRect/>
          </a:stretch>
        </p:blipFill>
        <p:spPr>
          <a:xfrm>
            <a:off x="2976775" y="3949375"/>
            <a:ext cx="1060825" cy="97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id="335" name="Google Shape;335;p31"/>
          <p:cNvPicPr preferRelativeResize="0"/>
          <p:nvPr/>
        </p:nvPicPr>
        <p:blipFill>
          <a:blip r:embed="rId3">
            <a:alphaModFix/>
          </a:blip>
          <a:stretch>
            <a:fillRect/>
          </a:stretch>
        </p:blipFill>
        <p:spPr>
          <a:xfrm>
            <a:off x="775489" y="0"/>
            <a:ext cx="7273483" cy="5143501"/>
          </a:xfrm>
          <a:prstGeom prst="rect">
            <a:avLst/>
          </a:prstGeom>
          <a:noFill/>
          <a:ln>
            <a:noFill/>
          </a:ln>
        </p:spPr>
      </p:pic>
      <p:pic>
        <p:nvPicPr>
          <p:cNvPr id="336" name="Google Shape;336;p31"/>
          <p:cNvPicPr preferRelativeResize="0"/>
          <p:nvPr/>
        </p:nvPicPr>
        <p:blipFill>
          <a:blip r:embed="rId4">
            <a:alphaModFix/>
          </a:blip>
          <a:stretch>
            <a:fillRect/>
          </a:stretch>
        </p:blipFill>
        <p:spPr>
          <a:xfrm>
            <a:off x="2753150" y="3935400"/>
            <a:ext cx="1060825" cy="974800"/>
          </a:xfrm>
          <a:prstGeom prst="rect">
            <a:avLst/>
          </a:prstGeom>
          <a:noFill/>
          <a:ln>
            <a:noFill/>
          </a:ln>
        </p:spPr>
      </p:pic>
      <p:sp>
        <p:nvSpPr>
          <p:cNvPr id="337" name="Google Shape;337;p31"/>
          <p:cNvSpPr txBox="1"/>
          <p:nvPr/>
        </p:nvSpPr>
        <p:spPr>
          <a:xfrm>
            <a:off x="4123175" y="4388800"/>
            <a:ext cx="1733100" cy="521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Doesn’t live near Australia</a:t>
            </a:r>
            <a:endParaRPr>
              <a:latin typeface="Roboto"/>
              <a:ea typeface="Roboto"/>
              <a:cs typeface="Roboto"/>
              <a:sym typeface="Roboto"/>
            </a:endParaRPr>
          </a:p>
        </p:txBody>
      </p:sp>
      <p:sp>
        <p:nvSpPr>
          <p:cNvPr id="338" name="Google Shape;338;p31"/>
          <p:cNvSpPr/>
          <p:nvPr/>
        </p:nvSpPr>
        <p:spPr>
          <a:xfrm rot="10800000">
            <a:off x="3689827" y="4542913"/>
            <a:ext cx="419400" cy="2652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idx="1" type="body"/>
          </p:nvPr>
        </p:nvSpPr>
        <p:spPr>
          <a:xfrm>
            <a:off x="369575" y="1395625"/>
            <a:ext cx="30084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300"/>
              <a:t>While </a:t>
            </a:r>
            <a:r>
              <a:rPr i="1" lang="en" sz="2300"/>
              <a:t>most</a:t>
            </a:r>
            <a:r>
              <a:rPr lang="en" sz="2300"/>
              <a:t> of the species assemblages shown in the film are accurate, there are several significant geographical inaccuracies</a:t>
            </a:r>
            <a:r>
              <a:rPr lang="en" sz="2100"/>
              <a:t> </a:t>
            </a:r>
            <a:endParaRPr sz="2100"/>
          </a:p>
        </p:txBody>
      </p:sp>
      <p:sp>
        <p:nvSpPr>
          <p:cNvPr id="70" name="Google Shape;70;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Conclusion:</a:t>
            </a:r>
            <a:endParaRPr/>
          </a:p>
        </p:txBody>
      </p:sp>
      <p:pic>
        <p:nvPicPr>
          <p:cNvPr id="71" name="Google Shape;71;p14"/>
          <p:cNvPicPr preferRelativeResize="0"/>
          <p:nvPr/>
        </p:nvPicPr>
        <p:blipFill>
          <a:blip r:embed="rId3">
            <a:alphaModFix/>
          </a:blip>
          <a:stretch>
            <a:fillRect/>
          </a:stretch>
        </p:blipFill>
        <p:spPr>
          <a:xfrm>
            <a:off x="3682775" y="700575"/>
            <a:ext cx="5122414" cy="3841801"/>
          </a:xfrm>
          <a:prstGeom prst="rect">
            <a:avLst/>
          </a:prstGeom>
          <a:noFill/>
          <a:ln>
            <a:noFill/>
          </a:ln>
        </p:spPr>
      </p:pic>
      <p:sp>
        <p:nvSpPr>
          <p:cNvPr id="72" name="Google Shape;72;p14"/>
          <p:cNvSpPr txBox="1"/>
          <p:nvPr/>
        </p:nvSpPr>
        <p:spPr>
          <a:xfrm>
            <a:off x="6974350" y="3424650"/>
            <a:ext cx="1949100" cy="1383600"/>
          </a:xfrm>
          <a:prstGeom prst="rect">
            <a:avLst/>
          </a:prstGeom>
          <a:noFill/>
          <a:ln cap="flat" cmpd="sng" w="1524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8500">
                <a:solidFill>
                  <a:srgbClr val="FF0000"/>
                </a:solidFill>
                <a:latin typeface="Impact"/>
                <a:ea typeface="Impact"/>
                <a:cs typeface="Impact"/>
                <a:sym typeface="Impact"/>
              </a:rPr>
              <a:t>B</a:t>
            </a:r>
            <a:endParaRPr b="1" sz="8500">
              <a:solidFill>
                <a:srgbClr val="FF0000"/>
              </a:solidFill>
              <a:latin typeface="Impact"/>
              <a:ea typeface="Impact"/>
              <a:cs typeface="Impact"/>
              <a:sym typeface="Impac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Google Shape;343;p32"/>
          <p:cNvPicPr preferRelativeResize="0"/>
          <p:nvPr/>
        </p:nvPicPr>
        <p:blipFill rotWithShape="1">
          <a:blip r:embed="rId3">
            <a:alphaModFix/>
          </a:blip>
          <a:srcRect b="0" l="10848" r="4791" t="0"/>
          <a:stretch/>
        </p:blipFill>
        <p:spPr>
          <a:xfrm>
            <a:off x="1503953" y="0"/>
            <a:ext cx="6136084"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33"/>
          <p:cNvPicPr preferRelativeResize="0"/>
          <p:nvPr/>
        </p:nvPicPr>
        <p:blipFill rotWithShape="1">
          <a:blip r:embed="rId3">
            <a:alphaModFix/>
          </a:blip>
          <a:srcRect b="0" l="10855" r="4398" t="0"/>
          <a:stretch/>
        </p:blipFill>
        <p:spPr>
          <a:xfrm>
            <a:off x="1495525" y="0"/>
            <a:ext cx="6163824" cy="5143501"/>
          </a:xfrm>
          <a:prstGeom prst="rect">
            <a:avLst/>
          </a:prstGeom>
          <a:noFill/>
          <a:ln>
            <a:noFill/>
          </a:ln>
        </p:spPr>
      </p:pic>
      <p:sp>
        <p:nvSpPr>
          <p:cNvPr id="349" name="Google Shape;349;p33"/>
          <p:cNvSpPr txBox="1"/>
          <p:nvPr/>
        </p:nvSpPr>
        <p:spPr>
          <a:xfrm>
            <a:off x="4961800" y="1104175"/>
            <a:ext cx="1663200" cy="363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Not Australia</a:t>
            </a:r>
            <a:endParaRPr>
              <a:latin typeface="Roboto"/>
              <a:ea typeface="Roboto"/>
              <a:cs typeface="Roboto"/>
              <a:sym typeface="Roboto"/>
            </a:endParaRPr>
          </a:p>
        </p:txBody>
      </p:sp>
      <p:sp>
        <p:nvSpPr>
          <p:cNvPr id="350" name="Google Shape;350;p33"/>
          <p:cNvSpPr/>
          <p:nvPr/>
        </p:nvSpPr>
        <p:spPr>
          <a:xfrm>
            <a:off x="5870300" y="1397700"/>
            <a:ext cx="251700" cy="279600"/>
          </a:xfrm>
          <a:prstGeom prst="down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34"/>
          <p:cNvPicPr preferRelativeResize="0"/>
          <p:nvPr/>
        </p:nvPicPr>
        <p:blipFill>
          <a:blip r:embed="rId3">
            <a:alphaModFix/>
          </a:blip>
          <a:stretch>
            <a:fillRect/>
          </a:stretch>
        </p:blipFill>
        <p:spPr>
          <a:xfrm>
            <a:off x="781375" y="0"/>
            <a:ext cx="7367172" cy="52097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35"/>
          <p:cNvSpPr/>
          <p:nvPr/>
        </p:nvSpPr>
        <p:spPr>
          <a:xfrm>
            <a:off x="1762375" y="168050"/>
            <a:ext cx="5413500" cy="4770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ree Serif"/>
              <a:ea typeface="Bree Serif"/>
              <a:cs typeface="Bree Serif"/>
              <a:sym typeface="Bree Serif"/>
            </a:endParaRPr>
          </a:p>
        </p:txBody>
      </p:sp>
      <p:sp>
        <p:nvSpPr>
          <p:cNvPr id="361" name="Google Shape;361;p35"/>
          <p:cNvSpPr txBox="1"/>
          <p:nvPr/>
        </p:nvSpPr>
        <p:spPr>
          <a:xfrm>
            <a:off x="1932375" y="336175"/>
            <a:ext cx="27519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Bree Serif"/>
                <a:ea typeface="Bree Serif"/>
                <a:cs typeface="Bree Serif"/>
                <a:sym typeface="Bree Serif"/>
              </a:rPr>
              <a:t>Report Card</a:t>
            </a:r>
            <a:endParaRPr sz="2400">
              <a:latin typeface="Bree Serif"/>
              <a:ea typeface="Bree Serif"/>
              <a:cs typeface="Bree Serif"/>
              <a:sym typeface="Bree Serif"/>
            </a:endParaRPr>
          </a:p>
        </p:txBody>
      </p:sp>
      <p:sp>
        <p:nvSpPr>
          <p:cNvPr id="362" name="Google Shape;362;p35"/>
          <p:cNvSpPr txBox="1"/>
          <p:nvPr/>
        </p:nvSpPr>
        <p:spPr>
          <a:xfrm>
            <a:off x="2243325" y="925400"/>
            <a:ext cx="1994100" cy="412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ree Serif"/>
                <a:ea typeface="Bree Serif"/>
                <a:cs typeface="Bree Serif"/>
                <a:sym typeface="Bree Serif"/>
              </a:rPr>
              <a:t>Name: Finding Nemo</a:t>
            </a:r>
            <a:endParaRPr>
              <a:latin typeface="Bree Serif"/>
              <a:ea typeface="Bree Serif"/>
              <a:cs typeface="Bree Serif"/>
              <a:sym typeface="Bree Serif"/>
            </a:endParaRPr>
          </a:p>
        </p:txBody>
      </p:sp>
      <p:sp>
        <p:nvSpPr>
          <p:cNvPr id="363" name="Google Shape;363;p35"/>
          <p:cNvSpPr txBox="1"/>
          <p:nvPr/>
        </p:nvSpPr>
        <p:spPr>
          <a:xfrm>
            <a:off x="2243325" y="1518575"/>
            <a:ext cx="2984100" cy="652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ree Serif"/>
                <a:ea typeface="Bree Serif"/>
                <a:cs typeface="Bree Serif"/>
                <a:sym typeface="Bree Serif"/>
              </a:rPr>
              <a:t>Evaluated by: </a:t>
            </a:r>
            <a:endParaRPr>
              <a:latin typeface="Bree Serif"/>
              <a:ea typeface="Bree Serif"/>
              <a:cs typeface="Bree Serif"/>
              <a:sym typeface="Bree Serif"/>
            </a:endParaRPr>
          </a:p>
          <a:p>
            <a:pPr indent="0" lvl="0" marL="0" rtl="0" algn="l">
              <a:spcBef>
                <a:spcPts val="0"/>
              </a:spcBef>
              <a:spcAft>
                <a:spcPts val="0"/>
              </a:spcAft>
              <a:buNone/>
            </a:pPr>
            <a:r>
              <a:rPr lang="en">
                <a:latin typeface="Bree Serif"/>
                <a:ea typeface="Bree Serif"/>
                <a:cs typeface="Bree Serif"/>
                <a:sym typeface="Bree Serif"/>
              </a:rPr>
              <a:t>DDES-Virtual Biogeography Team</a:t>
            </a:r>
            <a:endParaRPr>
              <a:latin typeface="Bree Serif"/>
              <a:ea typeface="Bree Serif"/>
              <a:cs typeface="Bree Serif"/>
              <a:sym typeface="Bree Serif"/>
            </a:endParaRPr>
          </a:p>
        </p:txBody>
      </p:sp>
      <p:graphicFrame>
        <p:nvGraphicFramePr>
          <p:cNvPr id="364" name="Google Shape;364;p35"/>
          <p:cNvGraphicFramePr/>
          <p:nvPr/>
        </p:nvGraphicFramePr>
        <p:xfrm>
          <a:off x="1999638" y="2312550"/>
          <a:ext cx="3000000" cy="3000000"/>
        </p:xfrm>
        <a:graphic>
          <a:graphicData uri="http://schemas.openxmlformats.org/drawingml/2006/table">
            <a:tbl>
              <a:tblPr>
                <a:noFill/>
                <a:tableStyleId>{546A608E-210A-43C0-B345-1C24416F55D2}</a:tableStyleId>
              </a:tblPr>
              <a:tblGrid>
                <a:gridCol w="2868300"/>
                <a:gridCol w="1938850"/>
              </a:tblGrid>
              <a:tr h="396200">
                <a:tc>
                  <a:txBody>
                    <a:bodyPr/>
                    <a:lstStyle/>
                    <a:p>
                      <a:pPr indent="0" lvl="0" marL="0" rtl="0" algn="ctr">
                        <a:spcBef>
                          <a:spcPts val="0"/>
                        </a:spcBef>
                        <a:spcAft>
                          <a:spcPts val="0"/>
                        </a:spcAft>
                        <a:buNone/>
                      </a:pPr>
                      <a:r>
                        <a:rPr lang="en" u="sng">
                          <a:latin typeface="Bree Serif"/>
                          <a:ea typeface="Bree Serif"/>
                          <a:cs typeface="Bree Serif"/>
                          <a:sym typeface="Bree Serif"/>
                        </a:rPr>
                        <a:t>Category</a:t>
                      </a:r>
                      <a:endParaRPr u="sng">
                        <a:latin typeface="Bree Serif"/>
                        <a:ea typeface="Bree Serif"/>
                        <a:cs typeface="Bree Serif"/>
                        <a:sym typeface="Bree Serif"/>
                      </a:endParaRPr>
                    </a:p>
                  </a:txBody>
                  <a:tcPr marT="91425" marB="91425" marR="91425" marL="91425"/>
                </a:tc>
                <a:tc>
                  <a:txBody>
                    <a:bodyPr/>
                    <a:lstStyle/>
                    <a:p>
                      <a:pPr indent="0" lvl="0" marL="0" rtl="0" algn="ctr">
                        <a:spcBef>
                          <a:spcPts val="0"/>
                        </a:spcBef>
                        <a:spcAft>
                          <a:spcPts val="0"/>
                        </a:spcAft>
                        <a:buNone/>
                      </a:pPr>
                      <a:r>
                        <a:rPr lang="en" u="sng">
                          <a:latin typeface="Bree Serif"/>
                          <a:ea typeface="Bree Serif"/>
                          <a:cs typeface="Bree Serif"/>
                          <a:sym typeface="Bree Serif"/>
                        </a:rPr>
                        <a:t>Grade</a:t>
                      </a:r>
                      <a:endParaRPr u="sng">
                        <a:latin typeface="Bree Serif"/>
                        <a:ea typeface="Bree Serif"/>
                        <a:cs typeface="Bree Serif"/>
                        <a:sym typeface="Bree Serif"/>
                      </a:endParaRPr>
                    </a:p>
                  </a:txBody>
                  <a:tcPr marT="91425" marB="91425" marR="91425" marL="91425"/>
                </a:tc>
              </a:tr>
              <a:tr h="396200">
                <a:tc>
                  <a:txBody>
                    <a:bodyPr/>
                    <a:lstStyle/>
                    <a:p>
                      <a:pPr indent="0" lvl="0" marL="0" rtl="0" algn="l">
                        <a:spcBef>
                          <a:spcPts val="0"/>
                        </a:spcBef>
                        <a:spcAft>
                          <a:spcPts val="0"/>
                        </a:spcAft>
                        <a:buNone/>
                      </a:pPr>
                      <a:r>
                        <a:rPr lang="en" sz="1300">
                          <a:latin typeface="Bree Serif"/>
                          <a:ea typeface="Bree Serif"/>
                          <a:cs typeface="Bree Serif"/>
                          <a:sym typeface="Bree Serif"/>
                        </a:rPr>
                        <a:t>Species depiction</a:t>
                      </a:r>
                      <a:endParaRPr sz="1300">
                        <a:latin typeface="Bree Serif"/>
                        <a:ea typeface="Bree Serif"/>
                        <a:cs typeface="Bree Serif"/>
                        <a:sym typeface="Bree Serif"/>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Bree Serif"/>
                          <a:ea typeface="Bree Serif"/>
                          <a:cs typeface="Bree Serif"/>
                          <a:sym typeface="Bree Serif"/>
                        </a:rPr>
                        <a:t>                 B+</a:t>
                      </a:r>
                      <a:endParaRPr sz="1800">
                        <a:solidFill>
                          <a:srgbClr val="E69138"/>
                        </a:solidFill>
                        <a:latin typeface="Bree Serif"/>
                        <a:ea typeface="Bree Serif"/>
                        <a:cs typeface="Bree Serif"/>
                        <a:sym typeface="Bree Serif"/>
                      </a:endParaRPr>
                    </a:p>
                  </a:txBody>
                  <a:tcPr marT="91425" marB="91425" marR="91425" marL="91425"/>
                </a:tc>
              </a:tr>
              <a:tr h="396200">
                <a:tc>
                  <a:txBody>
                    <a:bodyPr/>
                    <a:lstStyle/>
                    <a:p>
                      <a:pPr indent="0" lvl="0" marL="0" rtl="0" algn="l">
                        <a:spcBef>
                          <a:spcPts val="0"/>
                        </a:spcBef>
                        <a:spcAft>
                          <a:spcPts val="0"/>
                        </a:spcAft>
                        <a:buNone/>
                      </a:pPr>
                      <a:r>
                        <a:rPr lang="en" sz="1300">
                          <a:latin typeface="Bree Serif"/>
                          <a:ea typeface="Bree Serif"/>
                          <a:cs typeface="Bree Serif"/>
                          <a:sym typeface="Bree Serif"/>
                        </a:rPr>
                        <a:t>Spatial accuracy</a:t>
                      </a:r>
                      <a:endParaRPr sz="1300">
                        <a:latin typeface="Bree Serif"/>
                        <a:ea typeface="Bree Serif"/>
                        <a:cs typeface="Bree Serif"/>
                        <a:sym typeface="Bree Serif"/>
                      </a:endParaRPr>
                    </a:p>
                  </a:txBody>
                  <a:tcPr marT="91425" marB="91425" marR="91425" marL="91425"/>
                </a:tc>
                <a:tc>
                  <a:txBody>
                    <a:bodyPr/>
                    <a:lstStyle/>
                    <a:p>
                      <a:pPr indent="0" lvl="0" marL="0" rtl="0" algn="l">
                        <a:spcBef>
                          <a:spcPts val="0"/>
                        </a:spcBef>
                        <a:spcAft>
                          <a:spcPts val="0"/>
                        </a:spcAft>
                        <a:buNone/>
                      </a:pPr>
                      <a:r>
                        <a:rPr lang="en" sz="1800">
                          <a:solidFill>
                            <a:srgbClr val="FF0000"/>
                          </a:solidFill>
                          <a:latin typeface="Bree Serif"/>
                          <a:ea typeface="Bree Serif"/>
                          <a:cs typeface="Bree Serif"/>
                          <a:sym typeface="Bree Serif"/>
                        </a:rPr>
                        <a:t>                 C</a:t>
                      </a:r>
                      <a:endParaRPr sz="1800">
                        <a:solidFill>
                          <a:srgbClr val="FF0000"/>
                        </a:solidFill>
                        <a:latin typeface="Bree Serif"/>
                        <a:ea typeface="Bree Serif"/>
                        <a:cs typeface="Bree Serif"/>
                        <a:sym typeface="Bree Serif"/>
                      </a:endParaRPr>
                    </a:p>
                  </a:txBody>
                  <a:tcPr marT="91425" marB="91425" marR="91425" marL="91425"/>
                </a:tc>
              </a:tr>
              <a:tr h="396200">
                <a:tc>
                  <a:txBody>
                    <a:bodyPr/>
                    <a:lstStyle/>
                    <a:p>
                      <a:pPr indent="0" lvl="0" marL="0" rtl="0" algn="l">
                        <a:spcBef>
                          <a:spcPts val="0"/>
                        </a:spcBef>
                        <a:spcAft>
                          <a:spcPts val="0"/>
                        </a:spcAft>
                        <a:buNone/>
                      </a:pPr>
                      <a:r>
                        <a:rPr lang="en" sz="1300">
                          <a:latin typeface="Bree Serif"/>
                          <a:ea typeface="Bree Serif"/>
                          <a:cs typeface="Bree Serif"/>
                          <a:sym typeface="Bree Serif"/>
                        </a:rPr>
                        <a:t>Enjoyability</a:t>
                      </a:r>
                      <a:endParaRPr sz="1300">
                        <a:latin typeface="Bree Serif"/>
                        <a:ea typeface="Bree Serif"/>
                        <a:cs typeface="Bree Serif"/>
                        <a:sym typeface="Bree Serif"/>
                      </a:endParaRPr>
                    </a:p>
                  </a:txBody>
                  <a:tcPr marT="91425" marB="91425" marR="91425" marL="91425"/>
                </a:tc>
                <a:tc>
                  <a:txBody>
                    <a:bodyPr/>
                    <a:lstStyle/>
                    <a:p>
                      <a:pPr indent="0" lvl="0" marL="0" rtl="0" algn="l">
                        <a:spcBef>
                          <a:spcPts val="0"/>
                        </a:spcBef>
                        <a:spcAft>
                          <a:spcPts val="0"/>
                        </a:spcAft>
                        <a:buNone/>
                      </a:pPr>
                      <a:r>
                        <a:rPr lang="en" sz="1800">
                          <a:solidFill>
                            <a:srgbClr val="6AA84F"/>
                          </a:solidFill>
                          <a:latin typeface="Bree Serif"/>
                          <a:ea typeface="Bree Serif"/>
                          <a:cs typeface="Bree Serif"/>
                          <a:sym typeface="Bree Serif"/>
                        </a:rPr>
                        <a:t>                 A+</a:t>
                      </a:r>
                      <a:endParaRPr sz="1800">
                        <a:solidFill>
                          <a:srgbClr val="6AA84F"/>
                        </a:solidFill>
                        <a:latin typeface="Bree Serif"/>
                        <a:ea typeface="Bree Serif"/>
                        <a:cs typeface="Bree Serif"/>
                        <a:sym typeface="Bree Serif"/>
                      </a:endParaRPr>
                    </a:p>
                  </a:txBody>
                  <a:tcPr marT="91425" marB="91425" marR="91425" marL="91425"/>
                </a:tc>
              </a:tr>
            </a:tbl>
          </a:graphicData>
        </a:graphic>
      </p:graphicFrame>
      <p:sp>
        <p:nvSpPr>
          <p:cNvPr id="365" name="Google Shape;365;p35"/>
          <p:cNvSpPr txBox="1"/>
          <p:nvPr/>
        </p:nvSpPr>
        <p:spPr>
          <a:xfrm>
            <a:off x="2214150" y="4051300"/>
            <a:ext cx="33159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Bree Serif"/>
                <a:ea typeface="Bree Serif"/>
                <a:cs typeface="Bree Serif"/>
                <a:sym typeface="Bree Serif"/>
              </a:rPr>
              <a:t>Grading scale</a:t>
            </a:r>
            <a:endParaRPr b="1" u="sng">
              <a:latin typeface="Bree Serif"/>
              <a:ea typeface="Bree Serif"/>
              <a:cs typeface="Bree Serif"/>
              <a:sym typeface="Bree Serif"/>
            </a:endParaRPr>
          </a:p>
          <a:p>
            <a:pPr indent="0" lvl="0" marL="0" rtl="0" algn="l">
              <a:spcBef>
                <a:spcPts val="0"/>
              </a:spcBef>
              <a:spcAft>
                <a:spcPts val="0"/>
              </a:spcAft>
              <a:buNone/>
            </a:pPr>
            <a:r>
              <a:rPr lang="en">
                <a:latin typeface="Bree Serif"/>
                <a:ea typeface="Bree Serif"/>
                <a:cs typeface="Bree Serif"/>
                <a:sym typeface="Bree Serif"/>
              </a:rPr>
              <a:t>A =			C =</a:t>
            </a:r>
            <a:endParaRPr>
              <a:latin typeface="Bree Serif"/>
              <a:ea typeface="Bree Serif"/>
              <a:cs typeface="Bree Serif"/>
              <a:sym typeface="Bree Serif"/>
            </a:endParaRPr>
          </a:p>
          <a:p>
            <a:pPr indent="0" lvl="0" marL="0" rtl="0" algn="l">
              <a:spcBef>
                <a:spcPts val="0"/>
              </a:spcBef>
              <a:spcAft>
                <a:spcPts val="0"/>
              </a:spcAft>
              <a:buNone/>
            </a:pPr>
            <a:r>
              <a:rPr lang="en">
                <a:latin typeface="Bree Serif"/>
                <a:ea typeface="Bree Serif"/>
                <a:cs typeface="Bree Serif"/>
                <a:sym typeface="Bree Serif"/>
              </a:rPr>
              <a:t>B = 			D = </a:t>
            </a:r>
            <a:endParaRPr>
              <a:latin typeface="Bree Serif"/>
              <a:ea typeface="Bree Serif"/>
              <a:cs typeface="Bree Serif"/>
              <a:sym typeface="Bree Serif"/>
            </a:endParaRPr>
          </a:p>
        </p:txBody>
      </p:sp>
      <p:pic>
        <p:nvPicPr>
          <p:cNvPr id="366" name="Google Shape;366;p35"/>
          <p:cNvPicPr preferRelativeResize="0"/>
          <p:nvPr/>
        </p:nvPicPr>
        <p:blipFill>
          <a:blip r:embed="rId3">
            <a:alphaModFix/>
          </a:blip>
          <a:stretch>
            <a:fillRect/>
          </a:stretch>
        </p:blipFill>
        <p:spPr>
          <a:xfrm>
            <a:off x="6327276" y="4016400"/>
            <a:ext cx="959302" cy="939800"/>
          </a:xfrm>
          <a:prstGeom prst="rect">
            <a:avLst/>
          </a:prstGeom>
          <a:noFill/>
          <a:ln>
            <a:noFill/>
          </a:ln>
        </p:spPr>
      </p:pic>
      <p:pic>
        <p:nvPicPr>
          <p:cNvPr id="367" name="Google Shape;367;p35"/>
          <p:cNvPicPr preferRelativeResize="0"/>
          <p:nvPr/>
        </p:nvPicPr>
        <p:blipFill>
          <a:blip r:embed="rId4">
            <a:alphaModFix/>
          </a:blip>
          <a:stretch>
            <a:fillRect/>
          </a:stretch>
        </p:blipFill>
        <p:spPr>
          <a:xfrm>
            <a:off x="6212900" y="1409013"/>
            <a:ext cx="886321" cy="784501"/>
          </a:xfrm>
          <a:prstGeom prst="rect">
            <a:avLst/>
          </a:prstGeom>
          <a:noFill/>
          <a:ln>
            <a:noFill/>
          </a:ln>
        </p:spPr>
      </p:pic>
      <p:pic>
        <p:nvPicPr>
          <p:cNvPr id="368" name="Google Shape;368;p35"/>
          <p:cNvPicPr preferRelativeResize="0"/>
          <p:nvPr/>
        </p:nvPicPr>
        <p:blipFill>
          <a:blip r:embed="rId5">
            <a:alphaModFix/>
          </a:blip>
          <a:stretch>
            <a:fillRect/>
          </a:stretch>
        </p:blipFill>
        <p:spPr>
          <a:xfrm>
            <a:off x="4584421" y="4016399"/>
            <a:ext cx="1742855" cy="862225"/>
          </a:xfrm>
          <a:prstGeom prst="rect">
            <a:avLst/>
          </a:prstGeom>
          <a:noFill/>
          <a:ln>
            <a:noFill/>
          </a:ln>
        </p:spPr>
      </p:pic>
      <p:pic>
        <p:nvPicPr>
          <p:cNvPr id="369" name="Google Shape;369;p35"/>
          <p:cNvPicPr preferRelativeResize="0"/>
          <p:nvPr/>
        </p:nvPicPr>
        <p:blipFill>
          <a:blip r:embed="rId6">
            <a:alphaModFix/>
          </a:blip>
          <a:stretch>
            <a:fillRect/>
          </a:stretch>
        </p:blipFill>
        <p:spPr>
          <a:xfrm>
            <a:off x="5392226" y="177475"/>
            <a:ext cx="1414576" cy="10976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p36"/>
          <p:cNvPicPr preferRelativeResize="0"/>
          <p:nvPr/>
        </p:nvPicPr>
        <p:blipFill>
          <a:blip r:embed="rId3">
            <a:alphaModFix/>
          </a:blip>
          <a:stretch>
            <a:fillRect/>
          </a:stretch>
        </p:blipFill>
        <p:spPr>
          <a:xfrm>
            <a:off x="5962925" y="1974275"/>
            <a:ext cx="1433495" cy="1606873"/>
          </a:xfrm>
          <a:prstGeom prst="rect">
            <a:avLst/>
          </a:prstGeom>
          <a:noFill/>
          <a:ln>
            <a:noFill/>
          </a:ln>
        </p:spPr>
      </p:pic>
      <p:pic>
        <p:nvPicPr>
          <p:cNvPr id="375" name="Google Shape;375;p36"/>
          <p:cNvPicPr preferRelativeResize="0"/>
          <p:nvPr/>
        </p:nvPicPr>
        <p:blipFill>
          <a:blip r:embed="rId4">
            <a:alphaModFix/>
          </a:blip>
          <a:stretch>
            <a:fillRect/>
          </a:stretch>
        </p:blipFill>
        <p:spPr>
          <a:xfrm>
            <a:off x="4419675" y="1931625"/>
            <a:ext cx="1536250" cy="1505041"/>
          </a:xfrm>
          <a:prstGeom prst="rect">
            <a:avLst/>
          </a:prstGeom>
          <a:noFill/>
          <a:ln>
            <a:noFill/>
          </a:ln>
        </p:spPr>
      </p:pic>
      <p:pic>
        <p:nvPicPr>
          <p:cNvPr id="376" name="Google Shape;376;p36"/>
          <p:cNvPicPr preferRelativeResize="0"/>
          <p:nvPr/>
        </p:nvPicPr>
        <p:blipFill>
          <a:blip r:embed="rId5">
            <a:alphaModFix/>
          </a:blip>
          <a:stretch>
            <a:fillRect/>
          </a:stretch>
        </p:blipFill>
        <p:spPr>
          <a:xfrm>
            <a:off x="7282075" y="1893572"/>
            <a:ext cx="1938125" cy="1715501"/>
          </a:xfrm>
          <a:prstGeom prst="rect">
            <a:avLst/>
          </a:prstGeom>
          <a:noFill/>
          <a:ln>
            <a:noFill/>
          </a:ln>
        </p:spPr>
      </p:pic>
      <p:pic>
        <p:nvPicPr>
          <p:cNvPr id="377" name="Google Shape;377;p36"/>
          <p:cNvPicPr preferRelativeResize="0"/>
          <p:nvPr/>
        </p:nvPicPr>
        <p:blipFill>
          <a:blip r:embed="rId6">
            <a:alphaModFix/>
          </a:blip>
          <a:stretch>
            <a:fillRect/>
          </a:stretch>
        </p:blipFill>
        <p:spPr>
          <a:xfrm>
            <a:off x="2493375" y="1921500"/>
            <a:ext cx="2289199" cy="1659653"/>
          </a:xfrm>
          <a:prstGeom prst="rect">
            <a:avLst/>
          </a:prstGeom>
          <a:noFill/>
          <a:ln>
            <a:noFill/>
          </a:ln>
        </p:spPr>
      </p:pic>
      <p:sp>
        <p:nvSpPr>
          <p:cNvPr id="378" name="Google Shape;378;p3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(Tank) Gang</a:t>
            </a:r>
            <a:endParaRPr/>
          </a:p>
        </p:txBody>
      </p:sp>
      <p:grpSp>
        <p:nvGrpSpPr>
          <p:cNvPr id="379" name="Google Shape;379;p36"/>
          <p:cNvGrpSpPr/>
          <p:nvPr/>
        </p:nvGrpSpPr>
        <p:grpSpPr>
          <a:xfrm>
            <a:off x="-32536" y="1751430"/>
            <a:ext cx="1536251" cy="1980305"/>
            <a:chOff x="149700" y="2986223"/>
            <a:chExt cx="1657050" cy="2077751"/>
          </a:xfrm>
        </p:grpSpPr>
        <p:pic>
          <p:nvPicPr>
            <p:cNvPr id="380" name="Google Shape;380;p36"/>
            <p:cNvPicPr preferRelativeResize="0"/>
            <p:nvPr/>
          </p:nvPicPr>
          <p:blipFill>
            <a:blip r:embed="rId7">
              <a:alphaModFix/>
            </a:blip>
            <a:stretch>
              <a:fillRect/>
            </a:stretch>
          </p:blipFill>
          <p:spPr>
            <a:xfrm>
              <a:off x="149700" y="2986223"/>
              <a:ext cx="1657050" cy="2077751"/>
            </a:xfrm>
            <a:prstGeom prst="rect">
              <a:avLst/>
            </a:prstGeom>
            <a:noFill/>
            <a:ln>
              <a:noFill/>
            </a:ln>
          </p:spPr>
        </p:pic>
        <p:pic>
          <p:nvPicPr>
            <p:cNvPr id="381" name="Google Shape;381;p36"/>
            <p:cNvPicPr preferRelativeResize="0"/>
            <p:nvPr/>
          </p:nvPicPr>
          <p:blipFill rotWithShape="1">
            <a:blip r:embed="rId8">
              <a:alphaModFix/>
            </a:blip>
            <a:srcRect b="9867" l="29486" r="24477" t="12432"/>
            <a:stretch/>
          </p:blipFill>
          <p:spPr>
            <a:xfrm>
              <a:off x="1135250" y="3594625"/>
              <a:ext cx="433125" cy="730975"/>
            </a:xfrm>
            <a:prstGeom prst="rect">
              <a:avLst/>
            </a:prstGeom>
            <a:noFill/>
            <a:ln>
              <a:noFill/>
            </a:ln>
          </p:spPr>
        </p:pic>
      </p:grpSp>
      <p:grpSp>
        <p:nvGrpSpPr>
          <p:cNvPr id="382" name="Google Shape;382;p36"/>
          <p:cNvGrpSpPr/>
          <p:nvPr/>
        </p:nvGrpSpPr>
        <p:grpSpPr>
          <a:xfrm>
            <a:off x="1476183" y="1752771"/>
            <a:ext cx="1323418" cy="1881147"/>
            <a:chOff x="2125584" y="2849350"/>
            <a:chExt cx="1414967" cy="2026225"/>
          </a:xfrm>
        </p:grpSpPr>
        <p:pic>
          <p:nvPicPr>
            <p:cNvPr id="383" name="Google Shape;383;p36"/>
            <p:cNvPicPr preferRelativeResize="0"/>
            <p:nvPr/>
          </p:nvPicPr>
          <p:blipFill>
            <a:blip r:embed="rId9">
              <a:alphaModFix/>
            </a:blip>
            <a:stretch>
              <a:fillRect/>
            </a:stretch>
          </p:blipFill>
          <p:spPr>
            <a:xfrm>
              <a:off x="2125584" y="2849350"/>
              <a:ext cx="1414967" cy="2026225"/>
            </a:xfrm>
            <a:prstGeom prst="rect">
              <a:avLst/>
            </a:prstGeom>
            <a:noFill/>
            <a:ln>
              <a:noFill/>
            </a:ln>
          </p:spPr>
        </p:pic>
        <p:pic>
          <p:nvPicPr>
            <p:cNvPr id="384" name="Google Shape;384;p36"/>
            <p:cNvPicPr preferRelativeResize="0"/>
            <p:nvPr/>
          </p:nvPicPr>
          <p:blipFill rotWithShape="1">
            <a:blip r:embed="rId10">
              <a:alphaModFix/>
            </a:blip>
            <a:srcRect b="24374" l="10473" r="11832" t="0"/>
            <a:stretch/>
          </p:blipFill>
          <p:spPr>
            <a:xfrm flipH="1" rot="311314">
              <a:off x="3070525" y="4064150"/>
              <a:ext cx="433125" cy="587650"/>
            </a:xfrm>
            <a:prstGeom prst="rect">
              <a:avLst/>
            </a:prstGeom>
            <a:noFill/>
            <a:ln>
              <a:noFill/>
            </a:ln>
          </p:spPr>
        </p:pic>
      </p:grpSp>
      <p:sp>
        <p:nvSpPr>
          <p:cNvPr id="385" name="Google Shape;385;p36"/>
          <p:cNvSpPr txBox="1"/>
          <p:nvPr/>
        </p:nvSpPr>
        <p:spPr>
          <a:xfrm>
            <a:off x="235500" y="4014925"/>
            <a:ext cx="88125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Dr. Poisot     |    Emily Kroft   |   Étienne Lacroix-Carignan  | Jenna LeBlanc   |  Amanda Liczner   |   Indigo Tran</a:t>
            </a:r>
            <a:endParaRPr sz="29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pic>
        <p:nvPicPr>
          <p:cNvPr id="386" name="Google Shape;386;p36"/>
          <p:cNvPicPr preferRelativeResize="0"/>
          <p:nvPr/>
        </p:nvPicPr>
        <p:blipFill rotWithShape="1">
          <a:blip r:embed="rId11">
            <a:alphaModFix/>
          </a:blip>
          <a:srcRect b="26660" l="21978" r="25175" t="6098"/>
          <a:stretch/>
        </p:blipFill>
        <p:spPr>
          <a:xfrm rot="-376207">
            <a:off x="3567573" y="2697938"/>
            <a:ext cx="558277" cy="710376"/>
          </a:xfrm>
          <a:prstGeom prst="rect">
            <a:avLst/>
          </a:prstGeom>
          <a:noFill/>
          <a:ln>
            <a:noFill/>
          </a:ln>
        </p:spPr>
      </p:pic>
      <p:pic>
        <p:nvPicPr>
          <p:cNvPr id="387" name="Google Shape;387;p36"/>
          <p:cNvPicPr preferRelativeResize="0"/>
          <p:nvPr/>
        </p:nvPicPr>
        <p:blipFill rotWithShape="1">
          <a:blip r:embed="rId12">
            <a:alphaModFix/>
          </a:blip>
          <a:srcRect b="24303" l="21884" r="13674" t="1781"/>
          <a:stretch/>
        </p:blipFill>
        <p:spPr>
          <a:xfrm flipH="1">
            <a:off x="6788225" y="2028525"/>
            <a:ext cx="680475" cy="780525"/>
          </a:xfrm>
          <a:prstGeom prst="rect">
            <a:avLst/>
          </a:prstGeom>
          <a:noFill/>
          <a:ln>
            <a:noFill/>
          </a:ln>
        </p:spPr>
      </p:pic>
      <p:pic>
        <p:nvPicPr>
          <p:cNvPr id="388" name="Google Shape;388;p36"/>
          <p:cNvPicPr preferRelativeResize="0"/>
          <p:nvPr/>
        </p:nvPicPr>
        <p:blipFill rotWithShape="1">
          <a:blip r:embed="rId13">
            <a:alphaModFix/>
          </a:blip>
          <a:srcRect b="28557" l="50704" r="30412" t="51442"/>
          <a:stretch/>
        </p:blipFill>
        <p:spPr>
          <a:xfrm rot="-5400000">
            <a:off x="7905560" y="2563161"/>
            <a:ext cx="621229" cy="493498"/>
          </a:xfrm>
          <a:prstGeom prst="rect">
            <a:avLst/>
          </a:prstGeom>
          <a:noFill/>
          <a:ln>
            <a:noFill/>
          </a:ln>
        </p:spPr>
      </p:pic>
      <p:pic>
        <p:nvPicPr>
          <p:cNvPr id="389" name="Google Shape;389;p36"/>
          <p:cNvPicPr preferRelativeResize="0"/>
          <p:nvPr/>
        </p:nvPicPr>
        <p:blipFill rotWithShape="1">
          <a:blip r:embed="rId14">
            <a:alphaModFix/>
          </a:blip>
          <a:srcRect b="55355" l="27711" r="40244" t="8908"/>
          <a:stretch/>
        </p:blipFill>
        <p:spPr>
          <a:xfrm>
            <a:off x="5032524" y="2012825"/>
            <a:ext cx="632526" cy="8785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3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 story</a:t>
            </a:r>
            <a:endParaRPr/>
          </a:p>
        </p:txBody>
      </p:sp>
      <p:pic>
        <p:nvPicPr>
          <p:cNvPr id="395" name="Google Shape;395;p37"/>
          <p:cNvPicPr preferRelativeResize="0"/>
          <p:nvPr/>
        </p:nvPicPr>
        <p:blipFill>
          <a:blip r:embed="rId3">
            <a:alphaModFix/>
          </a:blip>
          <a:stretch>
            <a:fillRect/>
          </a:stretch>
        </p:blipFill>
        <p:spPr>
          <a:xfrm rot="-5400000">
            <a:off x="4738026" y="1023552"/>
            <a:ext cx="4524349" cy="3393301"/>
          </a:xfrm>
          <a:prstGeom prst="rect">
            <a:avLst/>
          </a:prstGeom>
          <a:noFill/>
          <a:ln>
            <a:noFill/>
          </a:ln>
        </p:spPr>
      </p:pic>
      <p:sp>
        <p:nvSpPr>
          <p:cNvPr id="396" name="Google Shape;396;p37"/>
          <p:cNvSpPr txBox="1"/>
          <p:nvPr>
            <p:ph idx="1" type="body"/>
          </p:nvPr>
        </p:nvSpPr>
        <p:spPr>
          <a:xfrm>
            <a:off x="387900" y="1489825"/>
            <a:ext cx="8368200" cy="51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Emily’s Finding Nemo GIS folder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8"/>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100"/>
              <a:t>Q&amp;A</a:t>
            </a:r>
            <a:endParaRPr b="1" sz="5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3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Overview</a:t>
            </a:r>
            <a:endParaRPr/>
          </a:p>
        </p:txBody>
      </p:sp>
      <p:pic>
        <p:nvPicPr>
          <p:cNvPr id="407" name="Google Shape;407;p39"/>
          <p:cNvPicPr preferRelativeResize="0"/>
          <p:nvPr/>
        </p:nvPicPr>
        <p:blipFill rotWithShape="1">
          <a:blip r:embed="rId3">
            <a:alphaModFix/>
          </a:blip>
          <a:srcRect b="12342" l="0" r="0" t="0"/>
          <a:stretch/>
        </p:blipFill>
        <p:spPr>
          <a:xfrm>
            <a:off x="3304850" y="631625"/>
            <a:ext cx="5367528" cy="4483792"/>
          </a:xfrm>
          <a:prstGeom prst="rect">
            <a:avLst/>
          </a:prstGeom>
          <a:noFill/>
          <a:ln>
            <a:noFill/>
          </a:ln>
        </p:spPr>
      </p:pic>
      <p:pic>
        <p:nvPicPr>
          <p:cNvPr id="408" name="Google Shape;408;p39"/>
          <p:cNvPicPr preferRelativeResize="0"/>
          <p:nvPr/>
        </p:nvPicPr>
        <p:blipFill>
          <a:blip r:embed="rId4">
            <a:alphaModFix/>
          </a:blip>
          <a:stretch>
            <a:fillRect/>
          </a:stretch>
        </p:blipFill>
        <p:spPr>
          <a:xfrm>
            <a:off x="1003038" y="3164120"/>
            <a:ext cx="1600200" cy="1195444"/>
          </a:xfrm>
          <a:prstGeom prst="rect">
            <a:avLst/>
          </a:prstGeom>
          <a:noFill/>
          <a:ln>
            <a:noFill/>
          </a:ln>
        </p:spPr>
      </p:pic>
      <p:pic>
        <p:nvPicPr>
          <p:cNvPr id="409" name="Google Shape;409;p39"/>
          <p:cNvPicPr preferRelativeResize="0"/>
          <p:nvPr/>
        </p:nvPicPr>
        <p:blipFill rotWithShape="1">
          <a:blip r:embed="rId5">
            <a:alphaModFix/>
          </a:blip>
          <a:srcRect b="0" l="0" r="42028" t="0"/>
          <a:stretch/>
        </p:blipFill>
        <p:spPr>
          <a:xfrm>
            <a:off x="1003057" y="1241950"/>
            <a:ext cx="1600200" cy="1091901"/>
          </a:xfrm>
          <a:prstGeom prst="rect">
            <a:avLst/>
          </a:prstGeom>
          <a:noFill/>
          <a:ln>
            <a:noFill/>
          </a:ln>
        </p:spPr>
      </p:pic>
      <p:pic>
        <p:nvPicPr>
          <p:cNvPr id="410" name="Google Shape;410;p39"/>
          <p:cNvPicPr preferRelativeResize="0"/>
          <p:nvPr/>
        </p:nvPicPr>
        <p:blipFill rotWithShape="1">
          <a:blip r:embed="rId6">
            <a:alphaModFix/>
          </a:blip>
          <a:srcRect b="0" l="-245" r="5923" t="0"/>
          <a:stretch/>
        </p:blipFill>
        <p:spPr>
          <a:xfrm>
            <a:off x="1003074" y="2340125"/>
            <a:ext cx="1600200" cy="914400"/>
          </a:xfrm>
          <a:prstGeom prst="rect">
            <a:avLst/>
          </a:prstGeom>
          <a:noFill/>
          <a:ln>
            <a:noFill/>
          </a:ln>
        </p:spPr>
      </p:pic>
      <p:pic>
        <p:nvPicPr>
          <p:cNvPr id="411" name="Google Shape;411;p39"/>
          <p:cNvPicPr preferRelativeResize="0"/>
          <p:nvPr/>
        </p:nvPicPr>
        <p:blipFill>
          <a:blip r:embed="rId7">
            <a:alphaModFix/>
          </a:blip>
          <a:stretch>
            <a:fillRect/>
          </a:stretch>
        </p:blipFill>
        <p:spPr>
          <a:xfrm>
            <a:off x="1003051" y="4183400"/>
            <a:ext cx="1600200" cy="960100"/>
          </a:xfrm>
          <a:prstGeom prst="rect">
            <a:avLst/>
          </a:prstGeom>
          <a:noFill/>
          <a:ln>
            <a:noFill/>
          </a:ln>
        </p:spPr>
      </p:pic>
      <p:sp>
        <p:nvSpPr>
          <p:cNvPr id="412" name="Google Shape;412;p39"/>
          <p:cNvSpPr txBox="1"/>
          <p:nvPr/>
        </p:nvSpPr>
        <p:spPr>
          <a:xfrm>
            <a:off x="1003075" y="1571900"/>
            <a:ext cx="16002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Great Barrier Reef</a:t>
            </a:r>
            <a:endParaRPr>
              <a:solidFill>
                <a:srgbClr val="FFFFFF"/>
              </a:solidFill>
              <a:latin typeface="Roboto"/>
              <a:ea typeface="Roboto"/>
              <a:cs typeface="Roboto"/>
              <a:sym typeface="Roboto"/>
            </a:endParaRPr>
          </a:p>
        </p:txBody>
      </p:sp>
      <p:sp>
        <p:nvSpPr>
          <p:cNvPr id="413" name="Google Shape;413;p39"/>
          <p:cNvSpPr txBox="1"/>
          <p:nvPr/>
        </p:nvSpPr>
        <p:spPr>
          <a:xfrm>
            <a:off x="1003050" y="2532975"/>
            <a:ext cx="16002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Trench</a:t>
            </a:r>
            <a:endParaRPr>
              <a:solidFill>
                <a:srgbClr val="FFFFFF"/>
              </a:solidFill>
              <a:latin typeface="Roboto"/>
              <a:ea typeface="Roboto"/>
              <a:cs typeface="Roboto"/>
              <a:sym typeface="Roboto"/>
            </a:endParaRPr>
          </a:p>
        </p:txBody>
      </p:sp>
      <p:sp>
        <p:nvSpPr>
          <p:cNvPr id="414" name="Google Shape;414;p39"/>
          <p:cNvSpPr txBox="1"/>
          <p:nvPr/>
        </p:nvSpPr>
        <p:spPr>
          <a:xfrm>
            <a:off x="1003075" y="3502963"/>
            <a:ext cx="16002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Brown pelican</a:t>
            </a:r>
            <a:endParaRPr>
              <a:solidFill>
                <a:srgbClr val="FFFFFF"/>
              </a:solidFill>
              <a:latin typeface="Roboto"/>
              <a:ea typeface="Roboto"/>
              <a:cs typeface="Roboto"/>
              <a:sym typeface="Roboto"/>
            </a:endParaRPr>
          </a:p>
        </p:txBody>
      </p:sp>
      <p:sp>
        <p:nvSpPr>
          <p:cNvPr id="415" name="Google Shape;415;p39"/>
          <p:cNvSpPr txBox="1"/>
          <p:nvPr/>
        </p:nvSpPr>
        <p:spPr>
          <a:xfrm>
            <a:off x="1003075" y="4482513"/>
            <a:ext cx="16002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Green spot mandarin</a:t>
            </a:r>
            <a:endParaRPr>
              <a:solidFill>
                <a:srgbClr val="FFFF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Difficulties we faced while collecting</a:t>
            </a:r>
            <a:endParaRPr sz="2000"/>
          </a:p>
          <a:p>
            <a:pPr indent="-330200" lvl="1" marL="914400" rtl="0" algn="l">
              <a:lnSpc>
                <a:spcPct val="150000"/>
              </a:lnSpc>
              <a:spcBef>
                <a:spcPts val="0"/>
              </a:spcBef>
              <a:spcAft>
                <a:spcPts val="0"/>
              </a:spcAft>
              <a:buSzPts val="1600"/>
              <a:buChar char="○"/>
            </a:pPr>
            <a:r>
              <a:rPr lang="en" sz="1600"/>
              <a:t>Ambiguous species</a:t>
            </a:r>
            <a:endParaRPr sz="1600"/>
          </a:p>
          <a:p>
            <a:pPr indent="-330200" lvl="1" marL="914400" rtl="0" algn="l">
              <a:lnSpc>
                <a:spcPct val="150000"/>
              </a:lnSpc>
              <a:spcBef>
                <a:spcPts val="0"/>
              </a:spcBef>
              <a:spcAft>
                <a:spcPts val="0"/>
              </a:spcAft>
              <a:buSzPts val="1600"/>
              <a:buChar char="○"/>
            </a:pPr>
            <a:r>
              <a:rPr lang="en" sz="1600"/>
              <a:t>Nonexistent species</a:t>
            </a:r>
            <a:endParaRPr sz="1600"/>
          </a:p>
          <a:p>
            <a:pPr indent="-330200" lvl="1" marL="914400" rtl="0" algn="l">
              <a:lnSpc>
                <a:spcPct val="150000"/>
              </a:lnSpc>
              <a:spcBef>
                <a:spcPts val="0"/>
              </a:spcBef>
              <a:spcAft>
                <a:spcPts val="0"/>
              </a:spcAft>
              <a:buSzPts val="1600"/>
              <a:buChar char="○"/>
            </a:pPr>
            <a:r>
              <a:rPr lang="en" sz="1600"/>
              <a:t>Mislabelled species names</a:t>
            </a:r>
            <a:endParaRPr sz="1600"/>
          </a:p>
          <a:p>
            <a:pPr indent="-330200" lvl="1" marL="914400" rtl="0" algn="l">
              <a:lnSpc>
                <a:spcPct val="150000"/>
              </a:lnSpc>
              <a:spcBef>
                <a:spcPts val="0"/>
              </a:spcBef>
              <a:spcAft>
                <a:spcPts val="0"/>
              </a:spcAft>
              <a:buSzPts val="1600"/>
              <a:buChar char="○"/>
            </a:pPr>
            <a:r>
              <a:rPr lang="en" sz="1600"/>
              <a:t>Species absent from the fan-made list</a:t>
            </a:r>
            <a:endParaRPr sz="2100"/>
          </a:p>
        </p:txBody>
      </p:sp>
      <p:pic>
        <p:nvPicPr>
          <p:cNvPr id="422" name="Google Shape;422;p40"/>
          <p:cNvPicPr preferRelativeResize="0"/>
          <p:nvPr/>
        </p:nvPicPr>
        <p:blipFill>
          <a:blip r:embed="rId3">
            <a:alphaModFix/>
          </a:blip>
          <a:stretch>
            <a:fillRect/>
          </a:stretch>
        </p:blipFill>
        <p:spPr>
          <a:xfrm>
            <a:off x="7091339" y="2440300"/>
            <a:ext cx="1747774" cy="1138925"/>
          </a:xfrm>
          <a:prstGeom prst="rect">
            <a:avLst/>
          </a:prstGeom>
          <a:noFill/>
          <a:ln>
            <a:noFill/>
          </a:ln>
        </p:spPr>
      </p:pic>
      <p:pic>
        <p:nvPicPr>
          <p:cNvPr id="423" name="Google Shape;423;p40"/>
          <p:cNvPicPr preferRelativeResize="0"/>
          <p:nvPr/>
        </p:nvPicPr>
        <p:blipFill>
          <a:blip r:embed="rId4">
            <a:alphaModFix/>
          </a:blip>
          <a:stretch>
            <a:fillRect/>
          </a:stretch>
        </p:blipFill>
        <p:spPr>
          <a:xfrm>
            <a:off x="5019986" y="2440300"/>
            <a:ext cx="1503550" cy="1138925"/>
          </a:xfrm>
          <a:prstGeom prst="rect">
            <a:avLst/>
          </a:prstGeom>
          <a:noFill/>
          <a:ln>
            <a:noFill/>
          </a:ln>
        </p:spPr>
      </p:pic>
      <p:cxnSp>
        <p:nvCxnSpPr>
          <p:cNvPr id="424" name="Google Shape;424;p40"/>
          <p:cNvCxnSpPr/>
          <p:nvPr/>
        </p:nvCxnSpPr>
        <p:spPr>
          <a:xfrm flipH="1" rot="10800000">
            <a:off x="6602500" y="3036663"/>
            <a:ext cx="491400" cy="20700"/>
          </a:xfrm>
          <a:prstGeom prst="straightConnector1">
            <a:avLst/>
          </a:prstGeom>
          <a:noFill/>
          <a:ln cap="flat" cmpd="sng" w="38100">
            <a:solidFill>
              <a:schemeClr val="dk1"/>
            </a:solidFill>
            <a:prstDash val="solid"/>
            <a:round/>
            <a:headEnd len="med" w="med" type="none"/>
            <a:tailEnd len="med" w="med" type="triangle"/>
          </a:ln>
        </p:spPr>
      </p:cxnSp>
      <p:pic>
        <p:nvPicPr>
          <p:cNvPr id="425" name="Google Shape;425;p40"/>
          <p:cNvPicPr preferRelativeResize="0"/>
          <p:nvPr/>
        </p:nvPicPr>
        <p:blipFill>
          <a:blip r:embed="rId5">
            <a:alphaModFix/>
          </a:blip>
          <a:stretch>
            <a:fillRect/>
          </a:stretch>
        </p:blipFill>
        <p:spPr>
          <a:xfrm>
            <a:off x="5426012" y="447225"/>
            <a:ext cx="2844375" cy="1514725"/>
          </a:xfrm>
          <a:prstGeom prst="rect">
            <a:avLst/>
          </a:prstGeom>
          <a:noFill/>
          <a:ln>
            <a:noFill/>
          </a:ln>
        </p:spPr>
      </p:pic>
      <p:pic>
        <p:nvPicPr>
          <p:cNvPr id="426" name="Google Shape;426;p40"/>
          <p:cNvPicPr preferRelativeResize="0"/>
          <p:nvPr/>
        </p:nvPicPr>
        <p:blipFill rotWithShape="1">
          <a:blip r:embed="rId6">
            <a:alphaModFix/>
          </a:blip>
          <a:srcRect b="0" l="9313" r="0" t="0"/>
          <a:stretch/>
        </p:blipFill>
        <p:spPr>
          <a:xfrm>
            <a:off x="5022575" y="3696075"/>
            <a:ext cx="1503549" cy="1286125"/>
          </a:xfrm>
          <a:prstGeom prst="rect">
            <a:avLst/>
          </a:prstGeom>
          <a:noFill/>
          <a:ln>
            <a:noFill/>
          </a:ln>
        </p:spPr>
      </p:pic>
      <p:cxnSp>
        <p:nvCxnSpPr>
          <p:cNvPr id="427" name="Google Shape;427;p40"/>
          <p:cNvCxnSpPr/>
          <p:nvPr/>
        </p:nvCxnSpPr>
        <p:spPr>
          <a:xfrm flipH="1" rot="10800000">
            <a:off x="6602500" y="4328775"/>
            <a:ext cx="491400" cy="20700"/>
          </a:xfrm>
          <a:prstGeom prst="straightConnector1">
            <a:avLst/>
          </a:prstGeom>
          <a:noFill/>
          <a:ln cap="flat" cmpd="sng" w="38100">
            <a:solidFill>
              <a:schemeClr val="dk1"/>
            </a:solidFill>
            <a:prstDash val="solid"/>
            <a:round/>
            <a:headEnd len="med" w="med" type="none"/>
            <a:tailEnd len="med" w="med" type="triangle"/>
          </a:ln>
        </p:spPr>
      </p:cxnSp>
      <p:sp>
        <p:nvSpPr>
          <p:cNvPr id="428" name="Google Shape;428;p40"/>
          <p:cNvSpPr txBox="1"/>
          <p:nvPr/>
        </p:nvSpPr>
        <p:spPr>
          <a:xfrm>
            <a:off x="6651700" y="3778900"/>
            <a:ext cx="393000" cy="7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FF"/>
                </a:solidFill>
                <a:latin typeface="Roboto"/>
                <a:ea typeface="Roboto"/>
                <a:cs typeface="Roboto"/>
                <a:sym typeface="Roboto"/>
              </a:rPr>
              <a:t>?</a:t>
            </a:r>
            <a:endParaRPr b="1" sz="2100">
              <a:solidFill>
                <a:srgbClr val="FFFFFF"/>
              </a:solidFill>
              <a:latin typeface="Roboto"/>
              <a:ea typeface="Roboto"/>
              <a:cs typeface="Roboto"/>
              <a:sym typeface="Roboto"/>
            </a:endParaRPr>
          </a:p>
        </p:txBody>
      </p:sp>
      <p:pic>
        <p:nvPicPr>
          <p:cNvPr id="429" name="Google Shape;429;p40"/>
          <p:cNvPicPr preferRelativeResize="0"/>
          <p:nvPr/>
        </p:nvPicPr>
        <p:blipFill>
          <a:blip r:embed="rId7">
            <a:alphaModFix/>
          </a:blip>
          <a:stretch>
            <a:fillRect/>
          </a:stretch>
        </p:blipFill>
        <p:spPr>
          <a:xfrm>
            <a:off x="7091425" y="3696075"/>
            <a:ext cx="1747776" cy="1286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5"/>
          <p:cNvPicPr preferRelativeResize="0"/>
          <p:nvPr/>
        </p:nvPicPr>
        <p:blipFill>
          <a:blip r:embed="rId3">
            <a:alphaModFix/>
          </a:blip>
          <a:stretch>
            <a:fillRect/>
          </a:stretch>
        </p:blipFill>
        <p:spPr>
          <a:xfrm>
            <a:off x="3145202" y="458016"/>
            <a:ext cx="5998800" cy="4407172"/>
          </a:xfrm>
          <a:prstGeom prst="rect">
            <a:avLst/>
          </a:prstGeom>
          <a:noFill/>
          <a:ln>
            <a:noFill/>
          </a:ln>
        </p:spPr>
      </p:pic>
      <p:sp>
        <p:nvSpPr>
          <p:cNvPr id="78" name="Google Shape;78;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Data Life Cycle</a:t>
            </a:r>
            <a:endParaRPr/>
          </a:p>
        </p:txBody>
      </p:sp>
      <p:sp>
        <p:nvSpPr>
          <p:cNvPr id="79" name="Google Shape;79;p15"/>
          <p:cNvSpPr txBox="1"/>
          <p:nvPr>
            <p:ph idx="1" type="body"/>
          </p:nvPr>
        </p:nvSpPr>
        <p:spPr>
          <a:xfrm>
            <a:off x="74400" y="1967425"/>
            <a:ext cx="3070800" cy="180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simultaneous cycles for processing data from two different data sources</a:t>
            </a:r>
            <a:endParaRPr/>
          </a:p>
        </p:txBody>
      </p:sp>
      <p:sp>
        <p:nvSpPr>
          <p:cNvPr id="80" name="Google Shape;80;p15"/>
          <p:cNvSpPr/>
          <p:nvPr/>
        </p:nvSpPr>
        <p:spPr>
          <a:xfrm>
            <a:off x="6918100" y="2349913"/>
            <a:ext cx="898500" cy="623400"/>
          </a:xfrm>
          <a:prstGeom prst="diamond">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81" name="Google Shape;81;p15"/>
          <p:cNvSpPr txBox="1"/>
          <p:nvPr/>
        </p:nvSpPr>
        <p:spPr>
          <a:xfrm>
            <a:off x="6991425" y="2490613"/>
            <a:ext cx="8985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Integrate</a:t>
            </a:r>
            <a:endParaRPr sz="12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Planning</a:t>
            </a:r>
            <a:endParaRPr/>
          </a:p>
        </p:txBody>
      </p:sp>
      <p:grpSp>
        <p:nvGrpSpPr>
          <p:cNvPr id="87" name="Google Shape;87;p16"/>
          <p:cNvGrpSpPr/>
          <p:nvPr/>
        </p:nvGrpSpPr>
        <p:grpSpPr>
          <a:xfrm>
            <a:off x="6848396" y="0"/>
            <a:ext cx="2255826" cy="1594699"/>
            <a:chOff x="6010500" y="0"/>
            <a:chExt cx="3133526" cy="2302149"/>
          </a:xfrm>
        </p:grpSpPr>
        <p:pic>
          <p:nvPicPr>
            <p:cNvPr id="88" name="Google Shape;88;p16"/>
            <p:cNvPicPr preferRelativeResize="0"/>
            <p:nvPr/>
          </p:nvPicPr>
          <p:blipFill rotWithShape="1">
            <a:blip r:embed="rId3">
              <a:alphaModFix/>
            </a:blip>
            <a:srcRect b="39100" l="0" r="79498" t="41350"/>
            <a:stretch/>
          </p:blipFill>
          <p:spPr>
            <a:xfrm>
              <a:off x="6010500" y="952000"/>
              <a:ext cx="642399" cy="450049"/>
            </a:xfrm>
            <a:prstGeom prst="rect">
              <a:avLst/>
            </a:prstGeom>
            <a:noFill/>
            <a:ln>
              <a:noFill/>
            </a:ln>
          </p:spPr>
        </p:pic>
        <p:pic>
          <p:nvPicPr>
            <p:cNvPr id="89" name="Google Shape;89;p16"/>
            <p:cNvPicPr preferRelativeResize="0"/>
            <p:nvPr/>
          </p:nvPicPr>
          <p:blipFill rotWithShape="1">
            <a:blip r:embed="rId3">
              <a:alphaModFix amt="61000"/>
            </a:blip>
            <a:srcRect b="0" l="11847" r="0" t="0"/>
            <a:stretch/>
          </p:blipFill>
          <p:spPr>
            <a:xfrm>
              <a:off x="6381625" y="0"/>
              <a:ext cx="2762401" cy="2302149"/>
            </a:xfrm>
            <a:prstGeom prst="rect">
              <a:avLst/>
            </a:prstGeom>
            <a:noFill/>
            <a:ln>
              <a:noFill/>
            </a:ln>
          </p:spPr>
        </p:pic>
      </p:grpSp>
      <p:sp>
        <p:nvSpPr>
          <p:cNvPr id="90" name="Google Shape;90;p16"/>
          <p:cNvSpPr txBox="1"/>
          <p:nvPr>
            <p:ph idx="1" type="body"/>
          </p:nvPr>
        </p:nvSpPr>
        <p:spPr>
          <a:xfrm>
            <a:off x="470500" y="1511650"/>
            <a:ext cx="2675700" cy="5613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t>Why </a:t>
            </a:r>
            <a:r>
              <a:rPr i="1" lang="en" sz="2200"/>
              <a:t>Finding Nemo</a:t>
            </a:r>
            <a:r>
              <a:rPr lang="en" sz="2200"/>
              <a:t>?</a:t>
            </a:r>
            <a:endParaRPr sz="2200"/>
          </a:p>
          <a:p>
            <a:pPr indent="0" lvl="0" marL="457200" rtl="0" algn="l">
              <a:lnSpc>
                <a:spcPct val="115000"/>
              </a:lnSpc>
              <a:spcBef>
                <a:spcPts val="1600"/>
              </a:spcBef>
              <a:spcAft>
                <a:spcPts val="1600"/>
              </a:spcAft>
              <a:buNone/>
            </a:pPr>
            <a:r>
              <a:t/>
            </a:r>
            <a:endParaRPr/>
          </a:p>
        </p:txBody>
      </p:sp>
      <p:sp>
        <p:nvSpPr>
          <p:cNvPr id="91" name="Google Shape;91;p16"/>
          <p:cNvSpPr txBox="1"/>
          <p:nvPr>
            <p:ph idx="1" type="body"/>
          </p:nvPr>
        </p:nvSpPr>
        <p:spPr>
          <a:xfrm>
            <a:off x="387900" y="2486325"/>
            <a:ext cx="4374900" cy="22095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en"/>
              <a:t>Depicts a real-world ecosystem</a:t>
            </a:r>
            <a:endParaRPr/>
          </a:p>
          <a:p>
            <a:pPr indent="-342900" lvl="0" marL="457200" rtl="0" algn="l">
              <a:lnSpc>
                <a:spcPct val="200000"/>
              </a:lnSpc>
              <a:spcBef>
                <a:spcPts val="0"/>
              </a:spcBef>
              <a:spcAft>
                <a:spcPts val="0"/>
              </a:spcAft>
              <a:buSzPts val="1800"/>
              <a:buAutoNum type="arabicPeriod"/>
            </a:pPr>
            <a:r>
              <a:rPr lang="en"/>
              <a:t>Familiar and accessible</a:t>
            </a:r>
            <a:endParaRPr/>
          </a:p>
          <a:p>
            <a:pPr indent="-342900" lvl="0" marL="457200" rtl="0" algn="l">
              <a:lnSpc>
                <a:spcPct val="200000"/>
              </a:lnSpc>
              <a:spcBef>
                <a:spcPts val="0"/>
              </a:spcBef>
              <a:spcAft>
                <a:spcPts val="0"/>
              </a:spcAft>
              <a:buSzPts val="1800"/>
              <a:buAutoNum type="arabicPeriod"/>
            </a:pPr>
            <a:r>
              <a:rPr lang="en"/>
              <a:t>Well-researched</a:t>
            </a:r>
            <a:endParaRPr/>
          </a:p>
        </p:txBody>
      </p:sp>
      <p:pic>
        <p:nvPicPr>
          <p:cNvPr id="92" name="Google Shape;92;p16"/>
          <p:cNvPicPr preferRelativeResize="0"/>
          <p:nvPr/>
        </p:nvPicPr>
        <p:blipFill>
          <a:blip r:embed="rId4">
            <a:alphaModFix/>
          </a:blip>
          <a:stretch>
            <a:fillRect/>
          </a:stretch>
        </p:blipFill>
        <p:spPr>
          <a:xfrm>
            <a:off x="4305200" y="2171874"/>
            <a:ext cx="4579000" cy="2701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idx="1" type="body"/>
          </p:nvPr>
        </p:nvSpPr>
        <p:spPr>
          <a:xfrm>
            <a:off x="433750" y="1698100"/>
            <a:ext cx="5447400" cy="5613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t>How to define biogeographical accuracy?</a:t>
            </a:r>
            <a:endParaRPr sz="2200"/>
          </a:p>
          <a:p>
            <a:pPr indent="0" lvl="0" marL="457200" rtl="0" algn="l">
              <a:lnSpc>
                <a:spcPct val="115000"/>
              </a:lnSpc>
              <a:spcBef>
                <a:spcPts val="1600"/>
              </a:spcBef>
              <a:spcAft>
                <a:spcPts val="1600"/>
              </a:spcAft>
              <a:buNone/>
            </a:pPr>
            <a:r>
              <a:t/>
            </a:r>
            <a:endParaRPr/>
          </a:p>
        </p:txBody>
      </p:sp>
      <p:sp>
        <p:nvSpPr>
          <p:cNvPr id="98" name="Google Shape;98;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Planning</a:t>
            </a:r>
            <a:endParaRPr/>
          </a:p>
        </p:txBody>
      </p:sp>
      <p:pic>
        <p:nvPicPr>
          <p:cNvPr id="99" name="Google Shape;99;p17"/>
          <p:cNvPicPr preferRelativeResize="0"/>
          <p:nvPr/>
        </p:nvPicPr>
        <p:blipFill>
          <a:blip r:embed="rId3">
            <a:alphaModFix/>
          </a:blip>
          <a:stretch>
            <a:fillRect/>
          </a:stretch>
        </p:blipFill>
        <p:spPr>
          <a:xfrm>
            <a:off x="668800" y="3306125"/>
            <a:ext cx="1822450" cy="1307601"/>
          </a:xfrm>
          <a:prstGeom prst="rect">
            <a:avLst/>
          </a:prstGeom>
          <a:noFill/>
          <a:ln>
            <a:noFill/>
          </a:ln>
        </p:spPr>
      </p:pic>
      <p:sp>
        <p:nvSpPr>
          <p:cNvPr id="100" name="Google Shape;100;p17"/>
          <p:cNvSpPr txBox="1"/>
          <p:nvPr>
            <p:ph idx="1" type="body"/>
          </p:nvPr>
        </p:nvSpPr>
        <p:spPr>
          <a:xfrm>
            <a:off x="316725" y="2496425"/>
            <a:ext cx="2526600" cy="1085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Are “real” species depicted?</a:t>
            </a:r>
            <a:endParaRPr/>
          </a:p>
        </p:txBody>
      </p:sp>
      <p:sp>
        <p:nvSpPr>
          <p:cNvPr id="101" name="Google Shape;101;p17"/>
          <p:cNvSpPr txBox="1"/>
          <p:nvPr/>
        </p:nvSpPr>
        <p:spPr>
          <a:xfrm>
            <a:off x="3419850" y="2496425"/>
            <a:ext cx="2304300" cy="91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Roboto"/>
                <a:ea typeface="Roboto"/>
                <a:cs typeface="Roboto"/>
                <a:sym typeface="Roboto"/>
              </a:rPr>
              <a:t>2. Do they occur in accurate locations?</a:t>
            </a:r>
            <a:endParaRPr/>
          </a:p>
        </p:txBody>
      </p:sp>
      <p:sp>
        <p:nvSpPr>
          <p:cNvPr id="102" name="Google Shape;102;p17"/>
          <p:cNvSpPr txBox="1"/>
          <p:nvPr/>
        </p:nvSpPr>
        <p:spPr>
          <a:xfrm>
            <a:off x="6229500" y="2496425"/>
            <a:ext cx="2526600" cy="8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Roboto"/>
                <a:ea typeface="Roboto"/>
                <a:cs typeface="Roboto"/>
                <a:sym typeface="Roboto"/>
              </a:rPr>
              <a:t>3. </a:t>
            </a:r>
            <a:r>
              <a:rPr lang="en" sz="1800">
                <a:solidFill>
                  <a:schemeClr val="dk1"/>
                </a:solidFill>
                <a:latin typeface="Roboto"/>
                <a:ea typeface="Roboto"/>
                <a:cs typeface="Roboto"/>
                <a:sym typeface="Roboto"/>
              </a:rPr>
              <a:t>Do they co-occur in realistic assemblages?</a:t>
            </a:r>
            <a:endParaRPr/>
          </a:p>
        </p:txBody>
      </p:sp>
      <p:pic>
        <p:nvPicPr>
          <p:cNvPr id="103" name="Google Shape;103;p17"/>
          <p:cNvPicPr preferRelativeResize="0"/>
          <p:nvPr/>
        </p:nvPicPr>
        <p:blipFill rotWithShape="1">
          <a:blip r:embed="rId4">
            <a:alphaModFix/>
          </a:blip>
          <a:srcRect b="19442" l="0" r="0" t="11391"/>
          <a:stretch/>
        </p:blipFill>
        <p:spPr>
          <a:xfrm>
            <a:off x="3308700" y="3306137"/>
            <a:ext cx="2526601" cy="1437885"/>
          </a:xfrm>
          <a:prstGeom prst="rect">
            <a:avLst/>
          </a:prstGeom>
          <a:noFill/>
          <a:ln>
            <a:noFill/>
          </a:ln>
        </p:spPr>
      </p:pic>
      <p:pic>
        <p:nvPicPr>
          <p:cNvPr id="104" name="Google Shape;104;p17"/>
          <p:cNvPicPr preferRelativeResize="0"/>
          <p:nvPr/>
        </p:nvPicPr>
        <p:blipFill rotWithShape="1">
          <a:blip r:embed="rId5">
            <a:alphaModFix/>
          </a:blip>
          <a:srcRect b="10897" l="15138" r="18083" t="0"/>
          <a:stretch/>
        </p:blipFill>
        <p:spPr>
          <a:xfrm>
            <a:off x="6460525" y="3284000"/>
            <a:ext cx="2064550" cy="1482150"/>
          </a:xfrm>
          <a:prstGeom prst="rect">
            <a:avLst/>
          </a:prstGeom>
          <a:noFill/>
          <a:ln>
            <a:noFill/>
          </a:ln>
        </p:spPr>
      </p:pic>
      <p:grpSp>
        <p:nvGrpSpPr>
          <p:cNvPr id="105" name="Google Shape;105;p17"/>
          <p:cNvGrpSpPr/>
          <p:nvPr/>
        </p:nvGrpSpPr>
        <p:grpSpPr>
          <a:xfrm>
            <a:off x="6848396" y="0"/>
            <a:ext cx="2255826" cy="1594699"/>
            <a:chOff x="6010500" y="0"/>
            <a:chExt cx="3133526" cy="2302149"/>
          </a:xfrm>
        </p:grpSpPr>
        <p:pic>
          <p:nvPicPr>
            <p:cNvPr id="106" name="Google Shape;106;p17"/>
            <p:cNvPicPr preferRelativeResize="0"/>
            <p:nvPr/>
          </p:nvPicPr>
          <p:blipFill rotWithShape="1">
            <a:blip r:embed="rId6">
              <a:alphaModFix/>
            </a:blip>
            <a:srcRect b="39100" l="0" r="79498" t="41350"/>
            <a:stretch/>
          </p:blipFill>
          <p:spPr>
            <a:xfrm>
              <a:off x="6010500" y="952000"/>
              <a:ext cx="642399" cy="450049"/>
            </a:xfrm>
            <a:prstGeom prst="rect">
              <a:avLst/>
            </a:prstGeom>
            <a:noFill/>
            <a:ln>
              <a:noFill/>
            </a:ln>
          </p:spPr>
        </p:pic>
        <p:pic>
          <p:nvPicPr>
            <p:cNvPr id="107" name="Google Shape;107;p17"/>
            <p:cNvPicPr preferRelativeResize="0"/>
            <p:nvPr/>
          </p:nvPicPr>
          <p:blipFill rotWithShape="1">
            <a:blip r:embed="rId6">
              <a:alphaModFix amt="61000"/>
            </a:blip>
            <a:srcRect b="0" l="11847" r="0" t="0"/>
            <a:stretch/>
          </p:blipFill>
          <p:spPr>
            <a:xfrm>
              <a:off x="6381625" y="0"/>
              <a:ext cx="2762401" cy="2302149"/>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p:nvPr/>
        </p:nvSpPr>
        <p:spPr>
          <a:xfrm>
            <a:off x="4931900" y="0"/>
            <a:ext cx="4202700" cy="4704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ph type="title"/>
          </p:nvPr>
        </p:nvSpPr>
        <p:spPr>
          <a:xfrm>
            <a:off x="387900" y="4472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Collecting</a:t>
            </a:r>
            <a:endParaRPr/>
          </a:p>
        </p:txBody>
      </p:sp>
      <p:sp>
        <p:nvSpPr>
          <p:cNvPr id="114" name="Google Shape;114;p18"/>
          <p:cNvSpPr txBox="1"/>
          <p:nvPr>
            <p:ph idx="1" type="body"/>
          </p:nvPr>
        </p:nvSpPr>
        <p:spPr>
          <a:xfrm>
            <a:off x="109900" y="1336550"/>
            <a:ext cx="4860600" cy="1631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Recording presence/absence based on movie screenshots</a:t>
            </a:r>
            <a:endParaRPr/>
          </a:p>
          <a:p>
            <a:pPr indent="-342900" lvl="0" marL="457200" rtl="0" algn="l">
              <a:lnSpc>
                <a:spcPct val="150000"/>
              </a:lnSpc>
              <a:spcBef>
                <a:spcPts val="0"/>
              </a:spcBef>
              <a:spcAft>
                <a:spcPts val="0"/>
              </a:spcAft>
              <a:buSzPts val="1800"/>
              <a:buChar char="●"/>
            </a:pPr>
            <a:r>
              <a:rPr lang="en"/>
              <a:t>Sorting the species by location in the film </a:t>
            </a:r>
            <a:endParaRPr/>
          </a:p>
          <a:p>
            <a:pPr indent="-342900" lvl="0" marL="457200" rtl="0" algn="l">
              <a:lnSpc>
                <a:spcPct val="150000"/>
              </a:lnSpc>
              <a:spcBef>
                <a:spcPts val="0"/>
              </a:spcBef>
              <a:spcAft>
                <a:spcPts val="0"/>
              </a:spcAft>
              <a:buSzPts val="1800"/>
              <a:buChar char="●"/>
            </a:pPr>
            <a:r>
              <a:rPr lang="en"/>
              <a:t>Recording unidentifiable species</a:t>
            </a:r>
            <a:endParaRPr/>
          </a:p>
        </p:txBody>
      </p:sp>
      <p:grpSp>
        <p:nvGrpSpPr>
          <p:cNvPr id="115" name="Google Shape;115;p18"/>
          <p:cNvGrpSpPr/>
          <p:nvPr/>
        </p:nvGrpSpPr>
        <p:grpSpPr>
          <a:xfrm>
            <a:off x="4970675" y="53600"/>
            <a:ext cx="2106550" cy="1064926"/>
            <a:chOff x="4970675" y="129800"/>
            <a:chExt cx="2106550" cy="1064926"/>
          </a:xfrm>
        </p:grpSpPr>
        <p:pic>
          <p:nvPicPr>
            <p:cNvPr id="116" name="Google Shape;116;p18"/>
            <p:cNvPicPr preferRelativeResize="0"/>
            <p:nvPr/>
          </p:nvPicPr>
          <p:blipFill rotWithShape="1">
            <a:blip r:embed="rId3">
              <a:alphaModFix/>
            </a:blip>
            <a:srcRect b="6629" l="0" r="0" t="0"/>
            <a:stretch/>
          </p:blipFill>
          <p:spPr>
            <a:xfrm>
              <a:off x="4970675" y="129800"/>
              <a:ext cx="2027602" cy="1064926"/>
            </a:xfrm>
            <a:prstGeom prst="rect">
              <a:avLst/>
            </a:prstGeom>
            <a:noFill/>
            <a:ln>
              <a:noFill/>
            </a:ln>
          </p:spPr>
        </p:pic>
        <p:sp>
          <p:nvSpPr>
            <p:cNvPr id="117" name="Google Shape;117;p18"/>
            <p:cNvSpPr txBox="1"/>
            <p:nvPr/>
          </p:nvSpPr>
          <p:spPr>
            <a:xfrm>
              <a:off x="5731425" y="940250"/>
              <a:ext cx="1345800" cy="254400"/>
            </a:xfrm>
            <a:prstGeom prst="rect">
              <a:avLst/>
            </a:prstGeom>
            <a:solidFill>
              <a:srgbClr val="24292E">
                <a:alpha val="68630"/>
              </a:srgbClr>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a:ea typeface="Roboto"/>
                  <a:cs typeface="Roboto"/>
                  <a:sym typeface="Roboto"/>
                </a:rPr>
                <a:t>Great Barrier Reef</a:t>
              </a:r>
              <a:endParaRPr sz="1100">
                <a:solidFill>
                  <a:srgbClr val="FFFFFF"/>
                </a:solidFill>
                <a:latin typeface="Roboto"/>
                <a:ea typeface="Roboto"/>
                <a:cs typeface="Roboto"/>
                <a:sym typeface="Roboto"/>
              </a:endParaRPr>
            </a:p>
          </p:txBody>
        </p:sp>
      </p:grpSp>
      <p:grpSp>
        <p:nvGrpSpPr>
          <p:cNvPr id="118" name="Google Shape;118;p18"/>
          <p:cNvGrpSpPr/>
          <p:nvPr/>
        </p:nvGrpSpPr>
        <p:grpSpPr>
          <a:xfrm>
            <a:off x="7077350" y="53600"/>
            <a:ext cx="2133825" cy="1064924"/>
            <a:chOff x="7077350" y="129800"/>
            <a:chExt cx="2133825" cy="1064924"/>
          </a:xfrm>
        </p:grpSpPr>
        <p:pic>
          <p:nvPicPr>
            <p:cNvPr id="119" name="Google Shape;119;p18"/>
            <p:cNvPicPr preferRelativeResize="0"/>
            <p:nvPr/>
          </p:nvPicPr>
          <p:blipFill rotWithShape="1">
            <a:blip r:embed="rId4">
              <a:alphaModFix/>
            </a:blip>
            <a:srcRect b="6829" l="0" r="0" t="0"/>
            <a:stretch/>
          </p:blipFill>
          <p:spPr>
            <a:xfrm>
              <a:off x="7077350" y="129800"/>
              <a:ext cx="2029973" cy="1064924"/>
            </a:xfrm>
            <a:prstGeom prst="rect">
              <a:avLst/>
            </a:prstGeom>
            <a:noFill/>
            <a:ln>
              <a:noFill/>
            </a:ln>
          </p:spPr>
        </p:pic>
        <p:sp>
          <p:nvSpPr>
            <p:cNvPr id="120" name="Google Shape;120;p18"/>
            <p:cNvSpPr txBox="1"/>
            <p:nvPr/>
          </p:nvSpPr>
          <p:spPr>
            <a:xfrm>
              <a:off x="7535375" y="940250"/>
              <a:ext cx="1675800" cy="254400"/>
            </a:xfrm>
            <a:prstGeom prst="rect">
              <a:avLst/>
            </a:prstGeom>
            <a:solidFill>
              <a:srgbClr val="24292E">
                <a:alpha val="68630"/>
              </a:srgbClr>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a:ea typeface="Roboto"/>
                  <a:cs typeface="Roboto"/>
                  <a:sym typeface="Roboto"/>
                </a:rPr>
                <a:t>East Australian Current</a:t>
              </a:r>
              <a:endParaRPr sz="1100">
                <a:solidFill>
                  <a:srgbClr val="FFFFFF"/>
                </a:solidFill>
                <a:latin typeface="Roboto"/>
                <a:ea typeface="Roboto"/>
                <a:cs typeface="Roboto"/>
                <a:sym typeface="Roboto"/>
              </a:endParaRPr>
            </a:p>
          </p:txBody>
        </p:sp>
      </p:grpSp>
      <p:grpSp>
        <p:nvGrpSpPr>
          <p:cNvPr id="121" name="Google Shape;121;p18"/>
          <p:cNvGrpSpPr/>
          <p:nvPr/>
        </p:nvGrpSpPr>
        <p:grpSpPr>
          <a:xfrm>
            <a:off x="4970675" y="1180650"/>
            <a:ext cx="2106500" cy="1080800"/>
            <a:chOff x="4970675" y="1409250"/>
            <a:chExt cx="2106500" cy="1080800"/>
          </a:xfrm>
        </p:grpSpPr>
        <p:pic>
          <p:nvPicPr>
            <p:cNvPr id="122" name="Google Shape;122;p18"/>
            <p:cNvPicPr preferRelativeResize="0"/>
            <p:nvPr/>
          </p:nvPicPr>
          <p:blipFill rotWithShape="1">
            <a:blip r:embed="rId5">
              <a:alphaModFix/>
            </a:blip>
            <a:srcRect b="6716" l="0" r="0" t="0"/>
            <a:stretch/>
          </p:blipFill>
          <p:spPr>
            <a:xfrm>
              <a:off x="4970675" y="1409250"/>
              <a:ext cx="2029474" cy="1064926"/>
            </a:xfrm>
            <a:prstGeom prst="rect">
              <a:avLst/>
            </a:prstGeom>
            <a:noFill/>
            <a:ln>
              <a:noFill/>
            </a:ln>
          </p:spPr>
        </p:pic>
        <p:sp>
          <p:nvSpPr>
            <p:cNvPr id="123" name="Google Shape;123;p18"/>
            <p:cNvSpPr txBox="1"/>
            <p:nvPr/>
          </p:nvSpPr>
          <p:spPr>
            <a:xfrm>
              <a:off x="5569075" y="2235650"/>
              <a:ext cx="1508100" cy="254400"/>
            </a:xfrm>
            <a:prstGeom prst="rect">
              <a:avLst/>
            </a:prstGeom>
            <a:solidFill>
              <a:srgbClr val="24292E">
                <a:alpha val="64709"/>
              </a:srgbClr>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a:ea typeface="Roboto"/>
                  <a:cs typeface="Roboto"/>
                  <a:sym typeface="Roboto"/>
                </a:rPr>
                <a:t>South Pacific Ocean</a:t>
              </a:r>
              <a:endParaRPr sz="1100">
                <a:solidFill>
                  <a:srgbClr val="FFFFFF"/>
                </a:solidFill>
                <a:latin typeface="Roboto"/>
                <a:ea typeface="Roboto"/>
                <a:cs typeface="Roboto"/>
                <a:sym typeface="Roboto"/>
              </a:endParaRPr>
            </a:p>
          </p:txBody>
        </p:sp>
      </p:grpSp>
      <p:grpSp>
        <p:nvGrpSpPr>
          <p:cNvPr id="124" name="Google Shape;124;p18"/>
          <p:cNvGrpSpPr/>
          <p:nvPr/>
        </p:nvGrpSpPr>
        <p:grpSpPr>
          <a:xfrm>
            <a:off x="4970675" y="2305300"/>
            <a:ext cx="2106550" cy="1099150"/>
            <a:chOff x="4970675" y="2686300"/>
            <a:chExt cx="2106550" cy="1099150"/>
          </a:xfrm>
        </p:grpSpPr>
        <p:pic>
          <p:nvPicPr>
            <p:cNvPr id="125" name="Google Shape;125;p18"/>
            <p:cNvPicPr preferRelativeResize="0"/>
            <p:nvPr/>
          </p:nvPicPr>
          <p:blipFill rotWithShape="1">
            <a:blip r:embed="rId6">
              <a:alphaModFix/>
            </a:blip>
            <a:srcRect b="6629" l="0" r="0" t="0"/>
            <a:stretch/>
          </p:blipFill>
          <p:spPr>
            <a:xfrm>
              <a:off x="4970675" y="2686300"/>
              <a:ext cx="2029474" cy="1064924"/>
            </a:xfrm>
            <a:prstGeom prst="rect">
              <a:avLst/>
            </a:prstGeom>
            <a:noFill/>
            <a:ln>
              <a:noFill/>
            </a:ln>
          </p:spPr>
        </p:pic>
        <p:sp>
          <p:nvSpPr>
            <p:cNvPr id="126" name="Google Shape;126;p18"/>
            <p:cNvSpPr txBox="1"/>
            <p:nvPr/>
          </p:nvSpPr>
          <p:spPr>
            <a:xfrm>
              <a:off x="5731425" y="3531050"/>
              <a:ext cx="1345800" cy="25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a:ea typeface="Roboto"/>
                  <a:cs typeface="Roboto"/>
                  <a:sym typeface="Roboto"/>
                </a:rPr>
                <a:t>Shark’s Lair</a:t>
              </a:r>
              <a:endParaRPr sz="1100">
                <a:solidFill>
                  <a:srgbClr val="FFFFFF"/>
                </a:solidFill>
                <a:latin typeface="Roboto"/>
                <a:ea typeface="Roboto"/>
                <a:cs typeface="Roboto"/>
                <a:sym typeface="Roboto"/>
              </a:endParaRPr>
            </a:p>
          </p:txBody>
        </p:sp>
      </p:grpSp>
      <p:grpSp>
        <p:nvGrpSpPr>
          <p:cNvPr id="127" name="Google Shape;127;p18"/>
          <p:cNvGrpSpPr/>
          <p:nvPr/>
        </p:nvGrpSpPr>
        <p:grpSpPr>
          <a:xfrm>
            <a:off x="4970675" y="3474674"/>
            <a:ext cx="2106550" cy="1072776"/>
            <a:chOff x="4970675" y="3931874"/>
            <a:chExt cx="2106550" cy="1072776"/>
          </a:xfrm>
        </p:grpSpPr>
        <p:pic>
          <p:nvPicPr>
            <p:cNvPr id="128" name="Google Shape;128;p18"/>
            <p:cNvPicPr preferRelativeResize="0"/>
            <p:nvPr/>
          </p:nvPicPr>
          <p:blipFill rotWithShape="1">
            <a:blip r:embed="rId7">
              <a:alphaModFix/>
            </a:blip>
            <a:srcRect b="6716" l="0" r="0" t="0"/>
            <a:stretch/>
          </p:blipFill>
          <p:spPr>
            <a:xfrm>
              <a:off x="4970675" y="3931874"/>
              <a:ext cx="2029474" cy="1064926"/>
            </a:xfrm>
            <a:prstGeom prst="rect">
              <a:avLst/>
            </a:prstGeom>
            <a:noFill/>
            <a:ln>
              <a:noFill/>
            </a:ln>
          </p:spPr>
        </p:pic>
        <p:sp>
          <p:nvSpPr>
            <p:cNvPr id="129" name="Google Shape;129;p18"/>
            <p:cNvSpPr txBox="1"/>
            <p:nvPr/>
          </p:nvSpPr>
          <p:spPr>
            <a:xfrm>
              <a:off x="6418425" y="4750250"/>
              <a:ext cx="658800" cy="254400"/>
            </a:xfrm>
            <a:prstGeom prst="rect">
              <a:avLst/>
            </a:prstGeom>
            <a:solidFill>
              <a:srgbClr val="24292E">
                <a:alpha val="68630"/>
              </a:srgbClr>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a:ea typeface="Roboto"/>
                  <a:cs typeface="Roboto"/>
                  <a:sym typeface="Roboto"/>
                </a:rPr>
                <a:t>Trench</a:t>
              </a:r>
              <a:endParaRPr sz="1100">
                <a:solidFill>
                  <a:srgbClr val="FFFFFF"/>
                </a:solidFill>
                <a:latin typeface="Roboto"/>
                <a:ea typeface="Roboto"/>
                <a:cs typeface="Roboto"/>
                <a:sym typeface="Roboto"/>
              </a:endParaRPr>
            </a:p>
          </p:txBody>
        </p:sp>
      </p:grpSp>
      <p:grpSp>
        <p:nvGrpSpPr>
          <p:cNvPr id="130" name="Google Shape;130;p18"/>
          <p:cNvGrpSpPr/>
          <p:nvPr/>
        </p:nvGrpSpPr>
        <p:grpSpPr>
          <a:xfrm>
            <a:off x="7077350" y="1180650"/>
            <a:ext cx="2057275" cy="1080800"/>
            <a:chOff x="7077350" y="1409250"/>
            <a:chExt cx="2057275" cy="1080800"/>
          </a:xfrm>
        </p:grpSpPr>
        <p:pic>
          <p:nvPicPr>
            <p:cNvPr id="131" name="Google Shape;131;p18"/>
            <p:cNvPicPr preferRelativeResize="0"/>
            <p:nvPr/>
          </p:nvPicPr>
          <p:blipFill rotWithShape="1">
            <a:blip r:embed="rId8">
              <a:alphaModFix/>
            </a:blip>
            <a:srcRect b="4770" l="0" r="0" t="2049"/>
            <a:stretch/>
          </p:blipFill>
          <p:spPr>
            <a:xfrm>
              <a:off x="7077350" y="1409250"/>
              <a:ext cx="2029973" cy="1064926"/>
            </a:xfrm>
            <a:prstGeom prst="rect">
              <a:avLst/>
            </a:prstGeom>
            <a:noFill/>
            <a:ln>
              <a:noFill/>
            </a:ln>
          </p:spPr>
        </p:pic>
        <p:sp>
          <p:nvSpPr>
            <p:cNvPr id="132" name="Google Shape;132;p18"/>
            <p:cNvSpPr txBox="1"/>
            <p:nvPr/>
          </p:nvSpPr>
          <p:spPr>
            <a:xfrm>
              <a:off x="7788825" y="2235650"/>
              <a:ext cx="1345800" cy="254400"/>
            </a:xfrm>
            <a:prstGeom prst="rect">
              <a:avLst/>
            </a:prstGeom>
            <a:solidFill>
              <a:srgbClr val="24292E">
                <a:alpha val="68630"/>
              </a:srgbClr>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a:ea typeface="Roboto"/>
                  <a:cs typeface="Roboto"/>
                  <a:sym typeface="Roboto"/>
                </a:rPr>
                <a:t>Sydney Harbour</a:t>
              </a:r>
              <a:endParaRPr sz="1100">
                <a:solidFill>
                  <a:srgbClr val="FFFFFF"/>
                </a:solidFill>
                <a:latin typeface="Roboto"/>
                <a:ea typeface="Roboto"/>
                <a:cs typeface="Roboto"/>
                <a:sym typeface="Roboto"/>
              </a:endParaRPr>
            </a:p>
          </p:txBody>
        </p:sp>
      </p:grpSp>
      <p:grpSp>
        <p:nvGrpSpPr>
          <p:cNvPr id="133" name="Google Shape;133;p18"/>
          <p:cNvGrpSpPr/>
          <p:nvPr/>
        </p:nvGrpSpPr>
        <p:grpSpPr>
          <a:xfrm>
            <a:off x="7077350" y="2305300"/>
            <a:ext cx="2057300" cy="1099150"/>
            <a:chOff x="7077350" y="2686300"/>
            <a:chExt cx="2057300" cy="1099150"/>
          </a:xfrm>
        </p:grpSpPr>
        <p:pic>
          <p:nvPicPr>
            <p:cNvPr id="134" name="Google Shape;134;p18"/>
            <p:cNvPicPr preferRelativeResize="0"/>
            <p:nvPr/>
          </p:nvPicPr>
          <p:blipFill rotWithShape="1">
            <a:blip r:embed="rId9">
              <a:alphaModFix/>
            </a:blip>
            <a:srcRect b="318" l="0" r="0" t="0"/>
            <a:stretch/>
          </p:blipFill>
          <p:spPr>
            <a:xfrm>
              <a:off x="7077350" y="2686300"/>
              <a:ext cx="2029474" cy="1060704"/>
            </a:xfrm>
            <a:prstGeom prst="rect">
              <a:avLst/>
            </a:prstGeom>
            <a:noFill/>
            <a:ln>
              <a:noFill/>
            </a:ln>
          </p:spPr>
        </p:pic>
        <p:sp>
          <p:nvSpPr>
            <p:cNvPr id="135" name="Google Shape;135;p18"/>
            <p:cNvSpPr txBox="1"/>
            <p:nvPr/>
          </p:nvSpPr>
          <p:spPr>
            <a:xfrm>
              <a:off x="7926850" y="3531050"/>
              <a:ext cx="1207800" cy="254400"/>
            </a:xfrm>
            <a:prstGeom prst="rect">
              <a:avLst/>
            </a:prstGeom>
            <a:solidFill>
              <a:srgbClr val="24292E">
                <a:alpha val="68630"/>
              </a:srgbClr>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a:ea typeface="Roboto"/>
                  <a:cs typeface="Roboto"/>
                  <a:sym typeface="Roboto"/>
                </a:rPr>
                <a:t>Dentist’s office</a:t>
              </a:r>
              <a:endParaRPr sz="1100">
                <a:solidFill>
                  <a:srgbClr val="FFFFFF"/>
                </a:solidFill>
                <a:latin typeface="Roboto"/>
                <a:ea typeface="Roboto"/>
                <a:cs typeface="Roboto"/>
                <a:sym typeface="Roboto"/>
              </a:endParaRPr>
            </a:p>
          </p:txBody>
        </p:sp>
      </p:grpSp>
      <p:grpSp>
        <p:nvGrpSpPr>
          <p:cNvPr id="136" name="Google Shape;136;p18"/>
          <p:cNvGrpSpPr/>
          <p:nvPr/>
        </p:nvGrpSpPr>
        <p:grpSpPr>
          <a:xfrm>
            <a:off x="7077350" y="3474675"/>
            <a:ext cx="2057275" cy="1072775"/>
            <a:chOff x="7077350" y="3931875"/>
            <a:chExt cx="2057275" cy="1072775"/>
          </a:xfrm>
        </p:grpSpPr>
        <p:pic>
          <p:nvPicPr>
            <p:cNvPr id="137" name="Google Shape;137;p18"/>
            <p:cNvPicPr preferRelativeResize="0"/>
            <p:nvPr/>
          </p:nvPicPr>
          <p:blipFill rotWithShape="1">
            <a:blip r:embed="rId10">
              <a:alphaModFix/>
            </a:blip>
            <a:srcRect b="7201" l="0" r="0" t="0"/>
            <a:stretch/>
          </p:blipFill>
          <p:spPr>
            <a:xfrm>
              <a:off x="7077350" y="3931875"/>
              <a:ext cx="2029973" cy="1060700"/>
            </a:xfrm>
            <a:prstGeom prst="rect">
              <a:avLst/>
            </a:prstGeom>
            <a:noFill/>
            <a:ln>
              <a:noFill/>
            </a:ln>
          </p:spPr>
        </p:pic>
        <p:sp>
          <p:nvSpPr>
            <p:cNvPr id="138" name="Google Shape;138;p18"/>
            <p:cNvSpPr txBox="1"/>
            <p:nvPr/>
          </p:nvSpPr>
          <p:spPr>
            <a:xfrm>
              <a:off x="7788825" y="4750250"/>
              <a:ext cx="1345800" cy="25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a:ea typeface="Roboto"/>
                  <a:cs typeface="Roboto"/>
                  <a:sym typeface="Roboto"/>
                </a:rPr>
                <a:t>Fishing ground</a:t>
              </a:r>
              <a:endParaRPr sz="1100">
                <a:solidFill>
                  <a:srgbClr val="FFFFFF"/>
                </a:solidFill>
                <a:latin typeface="Roboto"/>
                <a:ea typeface="Roboto"/>
                <a:cs typeface="Roboto"/>
                <a:sym typeface="Roboto"/>
              </a:endParaRPr>
            </a:p>
          </p:txBody>
        </p:sp>
      </p:grpSp>
      <p:sp>
        <p:nvSpPr>
          <p:cNvPr id="139" name="Google Shape;139;p18"/>
          <p:cNvSpPr txBox="1"/>
          <p:nvPr/>
        </p:nvSpPr>
        <p:spPr>
          <a:xfrm>
            <a:off x="6233600" y="4703925"/>
            <a:ext cx="16758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Movie locations</a:t>
            </a:r>
            <a:endParaRPr b="1" sz="1600">
              <a:solidFill>
                <a:srgbClr val="FFFFFF"/>
              </a:solidFill>
              <a:latin typeface="Roboto"/>
              <a:ea typeface="Roboto"/>
              <a:cs typeface="Roboto"/>
              <a:sym typeface="Roboto"/>
            </a:endParaRPr>
          </a:p>
        </p:txBody>
      </p:sp>
      <p:pic>
        <p:nvPicPr>
          <p:cNvPr id="140" name="Google Shape;140;p18"/>
          <p:cNvPicPr preferRelativeResize="0"/>
          <p:nvPr/>
        </p:nvPicPr>
        <p:blipFill>
          <a:blip r:embed="rId11">
            <a:alphaModFix/>
          </a:blip>
          <a:stretch>
            <a:fillRect/>
          </a:stretch>
        </p:blipFill>
        <p:spPr>
          <a:xfrm>
            <a:off x="656950" y="3171175"/>
            <a:ext cx="3905952" cy="1792101"/>
          </a:xfrm>
          <a:prstGeom prst="rect">
            <a:avLst/>
          </a:prstGeom>
          <a:noFill/>
          <a:ln>
            <a:noFill/>
          </a:ln>
        </p:spPr>
      </p:pic>
      <p:sp>
        <p:nvSpPr>
          <p:cNvPr id="141" name="Google Shape;141;p18"/>
          <p:cNvSpPr/>
          <p:nvPr/>
        </p:nvSpPr>
        <p:spPr>
          <a:xfrm>
            <a:off x="2374366" y="3969236"/>
            <a:ext cx="658800" cy="354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3761160" y="3969236"/>
            <a:ext cx="543900" cy="4638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2883193" y="3351018"/>
            <a:ext cx="381300" cy="354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2500674" y="3351018"/>
            <a:ext cx="381300" cy="354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3033043" y="3835411"/>
            <a:ext cx="658800" cy="4638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19"/>
          <p:cNvPicPr preferRelativeResize="0"/>
          <p:nvPr/>
        </p:nvPicPr>
        <p:blipFill>
          <a:blip r:embed="rId3">
            <a:alphaModFix/>
          </a:blip>
          <a:stretch>
            <a:fillRect/>
          </a:stretch>
        </p:blipFill>
        <p:spPr>
          <a:xfrm>
            <a:off x="4448425" y="2665176"/>
            <a:ext cx="4307675" cy="2290523"/>
          </a:xfrm>
          <a:prstGeom prst="rect">
            <a:avLst/>
          </a:prstGeom>
          <a:noFill/>
          <a:ln>
            <a:noFill/>
          </a:ln>
        </p:spPr>
      </p:pic>
      <p:sp>
        <p:nvSpPr>
          <p:cNvPr id="151" name="Google Shape;151;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Assuring</a:t>
            </a:r>
            <a:endParaRPr/>
          </a:p>
        </p:txBody>
      </p:sp>
      <p:sp>
        <p:nvSpPr>
          <p:cNvPr id="152" name="Google Shape;152;p19"/>
          <p:cNvSpPr txBox="1"/>
          <p:nvPr>
            <p:ph idx="1" type="body"/>
          </p:nvPr>
        </p:nvSpPr>
        <p:spPr>
          <a:xfrm>
            <a:off x="-296575" y="1270750"/>
            <a:ext cx="4535100" cy="171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          Species identification</a:t>
            </a:r>
            <a:endParaRPr/>
          </a:p>
          <a:p>
            <a:pPr indent="-317500" lvl="1" marL="914400" rtl="0" algn="l">
              <a:lnSpc>
                <a:spcPct val="150000"/>
              </a:lnSpc>
              <a:spcBef>
                <a:spcPts val="1600"/>
              </a:spcBef>
              <a:spcAft>
                <a:spcPts val="0"/>
              </a:spcAft>
              <a:buSzPts val="1400"/>
              <a:buChar char="○"/>
            </a:pPr>
            <a:r>
              <a:rPr lang="en"/>
              <a:t>Fish photo reference file</a:t>
            </a:r>
            <a:endParaRPr/>
          </a:p>
          <a:p>
            <a:pPr indent="-317500" lvl="1" marL="914400" rtl="0" algn="l">
              <a:lnSpc>
                <a:spcPct val="150000"/>
              </a:lnSpc>
              <a:spcBef>
                <a:spcPts val="0"/>
              </a:spcBef>
              <a:spcAft>
                <a:spcPts val="0"/>
              </a:spcAft>
              <a:buSzPts val="1400"/>
              <a:buChar char="○"/>
            </a:pPr>
            <a:r>
              <a:rPr lang="en"/>
              <a:t>Fishes of Australia website</a:t>
            </a:r>
            <a:endParaRPr/>
          </a:p>
          <a:p>
            <a:pPr indent="-317500" lvl="1" marL="914400" rtl="0" algn="l">
              <a:lnSpc>
                <a:spcPct val="150000"/>
              </a:lnSpc>
              <a:spcBef>
                <a:spcPts val="0"/>
              </a:spcBef>
              <a:spcAft>
                <a:spcPts val="0"/>
              </a:spcAft>
              <a:buSzPts val="1400"/>
              <a:buChar char="○"/>
            </a:pPr>
            <a:r>
              <a:rPr lang="en"/>
              <a:t>Various resources</a:t>
            </a:r>
            <a:endParaRPr/>
          </a:p>
          <a:p>
            <a:pPr indent="0" lvl="0" marL="0" rtl="0" algn="l">
              <a:lnSpc>
                <a:spcPct val="150000"/>
              </a:lnSpc>
              <a:spcBef>
                <a:spcPts val="1600"/>
              </a:spcBef>
              <a:spcAft>
                <a:spcPts val="0"/>
              </a:spcAft>
              <a:buNone/>
            </a:pPr>
            <a:r>
              <a:t/>
            </a:r>
            <a:endParaRPr/>
          </a:p>
          <a:p>
            <a:pPr indent="0" lvl="0" marL="914400" rtl="0" algn="l">
              <a:lnSpc>
                <a:spcPct val="150000"/>
              </a:lnSpc>
              <a:spcBef>
                <a:spcPts val="1600"/>
              </a:spcBef>
              <a:spcAft>
                <a:spcPts val="1600"/>
              </a:spcAft>
              <a:buNone/>
            </a:pPr>
            <a:r>
              <a:t/>
            </a:r>
            <a:endParaRPr/>
          </a:p>
        </p:txBody>
      </p:sp>
      <p:pic>
        <p:nvPicPr>
          <p:cNvPr id="153" name="Google Shape;153;p19"/>
          <p:cNvPicPr preferRelativeResize="0"/>
          <p:nvPr/>
        </p:nvPicPr>
        <p:blipFill>
          <a:blip r:embed="rId4">
            <a:alphaModFix/>
          </a:blip>
          <a:stretch>
            <a:fillRect/>
          </a:stretch>
        </p:blipFill>
        <p:spPr>
          <a:xfrm>
            <a:off x="4448424" y="135525"/>
            <a:ext cx="4307676" cy="2436226"/>
          </a:xfrm>
          <a:prstGeom prst="rect">
            <a:avLst/>
          </a:prstGeom>
          <a:noFill/>
          <a:ln cap="flat" cmpd="sng" w="9525">
            <a:solidFill>
              <a:srgbClr val="000000"/>
            </a:solidFill>
            <a:prstDash val="solid"/>
            <a:round/>
            <a:headEnd len="sm" w="sm" type="none"/>
            <a:tailEnd len="sm" w="sm" type="none"/>
          </a:ln>
        </p:spPr>
      </p:pic>
      <p:pic>
        <p:nvPicPr>
          <p:cNvPr id="154" name="Google Shape;154;p19"/>
          <p:cNvPicPr preferRelativeResize="0"/>
          <p:nvPr/>
        </p:nvPicPr>
        <p:blipFill>
          <a:blip r:embed="rId5">
            <a:alphaModFix/>
          </a:blip>
          <a:stretch>
            <a:fillRect/>
          </a:stretch>
        </p:blipFill>
        <p:spPr>
          <a:xfrm>
            <a:off x="387900" y="3088575"/>
            <a:ext cx="3677301" cy="18671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Describing</a:t>
            </a:r>
            <a:endParaRPr/>
          </a:p>
        </p:txBody>
      </p:sp>
      <p:sp>
        <p:nvSpPr>
          <p:cNvPr id="160" name="Google Shape;160;p20"/>
          <p:cNvSpPr txBox="1"/>
          <p:nvPr>
            <p:ph idx="1" type="body"/>
          </p:nvPr>
        </p:nvSpPr>
        <p:spPr>
          <a:xfrm>
            <a:off x="387900" y="1433900"/>
            <a:ext cx="3379800" cy="218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2100"/>
              <a:t>Using GitHub for remote collaboration, track changes</a:t>
            </a:r>
            <a:r>
              <a:rPr lang="en" sz="2100"/>
              <a:t>, d</a:t>
            </a:r>
            <a:r>
              <a:rPr lang="en" sz="2100"/>
              <a:t>escribe data in README, and store it</a:t>
            </a:r>
            <a:r>
              <a:rPr lang="en" sz="1900"/>
              <a:t> </a:t>
            </a:r>
            <a:endParaRPr sz="1900"/>
          </a:p>
        </p:txBody>
      </p:sp>
      <p:grpSp>
        <p:nvGrpSpPr>
          <p:cNvPr id="161" name="Google Shape;161;p20"/>
          <p:cNvGrpSpPr/>
          <p:nvPr/>
        </p:nvGrpSpPr>
        <p:grpSpPr>
          <a:xfrm>
            <a:off x="85675" y="3540050"/>
            <a:ext cx="2062976" cy="1603450"/>
            <a:chOff x="85675" y="3540050"/>
            <a:chExt cx="2062976" cy="1603450"/>
          </a:xfrm>
        </p:grpSpPr>
        <p:pic>
          <p:nvPicPr>
            <p:cNvPr id="162" name="Google Shape;162;p20"/>
            <p:cNvPicPr preferRelativeResize="0"/>
            <p:nvPr/>
          </p:nvPicPr>
          <p:blipFill rotWithShape="1">
            <a:blip r:embed="rId3">
              <a:alphaModFix amt="61000"/>
            </a:blip>
            <a:srcRect b="0" l="3993" r="0" t="0"/>
            <a:stretch/>
          </p:blipFill>
          <p:spPr>
            <a:xfrm>
              <a:off x="85675" y="3540050"/>
              <a:ext cx="2062976" cy="1603450"/>
            </a:xfrm>
            <a:prstGeom prst="rect">
              <a:avLst/>
            </a:prstGeom>
            <a:noFill/>
            <a:ln>
              <a:noFill/>
            </a:ln>
          </p:spPr>
        </p:pic>
        <p:pic>
          <p:nvPicPr>
            <p:cNvPr id="163" name="Google Shape;163;p20"/>
            <p:cNvPicPr preferRelativeResize="0"/>
            <p:nvPr/>
          </p:nvPicPr>
          <p:blipFill rotWithShape="1">
            <a:blip r:embed="rId3">
              <a:alphaModFix/>
            </a:blip>
            <a:srcRect b="57785" l="51368" r="35978" t="12089"/>
            <a:stretch/>
          </p:blipFill>
          <p:spPr>
            <a:xfrm>
              <a:off x="1103750" y="3733925"/>
              <a:ext cx="271874" cy="483050"/>
            </a:xfrm>
            <a:prstGeom prst="rect">
              <a:avLst/>
            </a:prstGeom>
            <a:noFill/>
            <a:ln>
              <a:noFill/>
            </a:ln>
          </p:spPr>
        </p:pic>
        <p:pic>
          <p:nvPicPr>
            <p:cNvPr id="164" name="Google Shape;164;p20"/>
            <p:cNvPicPr preferRelativeResize="0"/>
            <p:nvPr/>
          </p:nvPicPr>
          <p:blipFill rotWithShape="1">
            <a:blip r:embed="rId3">
              <a:alphaModFix/>
            </a:blip>
            <a:srcRect b="3786" l="22920" r="53008" t="80148"/>
            <a:stretch/>
          </p:blipFill>
          <p:spPr>
            <a:xfrm>
              <a:off x="492500" y="4825175"/>
              <a:ext cx="517201" cy="257601"/>
            </a:xfrm>
            <a:prstGeom prst="rect">
              <a:avLst/>
            </a:prstGeom>
            <a:noFill/>
            <a:ln>
              <a:noFill/>
            </a:ln>
          </p:spPr>
        </p:pic>
      </p:grpSp>
      <p:pic>
        <p:nvPicPr>
          <p:cNvPr id="165" name="Google Shape;165;p20"/>
          <p:cNvPicPr preferRelativeResize="0"/>
          <p:nvPr/>
        </p:nvPicPr>
        <p:blipFill rotWithShape="1">
          <a:blip r:embed="rId4">
            <a:alphaModFix/>
          </a:blip>
          <a:srcRect b="0" l="0" r="0" t="0"/>
          <a:stretch/>
        </p:blipFill>
        <p:spPr>
          <a:xfrm>
            <a:off x="3615300" y="657950"/>
            <a:ext cx="5432824" cy="40802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1"/>
          <p:cNvSpPr txBox="1"/>
          <p:nvPr>
            <p:ph type="title"/>
          </p:nvPr>
        </p:nvSpPr>
        <p:spPr>
          <a:xfrm>
            <a:off x="387900" y="200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Discovering</a:t>
            </a:r>
            <a:endParaRPr/>
          </a:p>
        </p:txBody>
      </p:sp>
      <p:pic>
        <p:nvPicPr>
          <p:cNvPr id="171" name="Google Shape;171;p21"/>
          <p:cNvPicPr preferRelativeResize="0"/>
          <p:nvPr/>
        </p:nvPicPr>
        <p:blipFill>
          <a:blip r:embed="rId3">
            <a:alphaModFix/>
          </a:blip>
          <a:stretch>
            <a:fillRect/>
          </a:stretch>
        </p:blipFill>
        <p:spPr>
          <a:xfrm>
            <a:off x="7665900" y="1365550"/>
            <a:ext cx="1453900" cy="1015149"/>
          </a:xfrm>
          <a:prstGeom prst="rect">
            <a:avLst/>
          </a:prstGeom>
          <a:noFill/>
          <a:ln>
            <a:noFill/>
          </a:ln>
        </p:spPr>
      </p:pic>
      <p:pic>
        <p:nvPicPr>
          <p:cNvPr id="172" name="Google Shape;172;p21"/>
          <p:cNvPicPr preferRelativeResize="0"/>
          <p:nvPr/>
        </p:nvPicPr>
        <p:blipFill>
          <a:blip r:embed="rId4">
            <a:alphaModFix/>
          </a:blip>
          <a:stretch>
            <a:fillRect/>
          </a:stretch>
        </p:blipFill>
        <p:spPr>
          <a:xfrm>
            <a:off x="7665903" y="2357006"/>
            <a:ext cx="1453896" cy="911911"/>
          </a:xfrm>
          <a:prstGeom prst="rect">
            <a:avLst/>
          </a:prstGeom>
          <a:noFill/>
          <a:ln>
            <a:noFill/>
          </a:ln>
        </p:spPr>
      </p:pic>
      <p:pic>
        <p:nvPicPr>
          <p:cNvPr id="173" name="Google Shape;173;p21"/>
          <p:cNvPicPr preferRelativeResize="0"/>
          <p:nvPr/>
        </p:nvPicPr>
        <p:blipFill>
          <a:blip r:embed="rId5">
            <a:alphaModFix/>
          </a:blip>
          <a:stretch>
            <a:fillRect/>
          </a:stretch>
        </p:blipFill>
        <p:spPr>
          <a:xfrm>
            <a:off x="1150000" y="2279525"/>
            <a:ext cx="1453899" cy="1061250"/>
          </a:xfrm>
          <a:prstGeom prst="rect">
            <a:avLst/>
          </a:prstGeom>
          <a:noFill/>
          <a:ln>
            <a:noFill/>
          </a:ln>
        </p:spPr>
      </p:pic>
      <p:sp>
        <p:nvSpPr>
          <p:cNvPr id="174" name="Google Shape;174;p21"/>
          <p:cNvSpPr txBox="1"/>
          <p:nvPr/>
        </p:nvSpPr>
        <p:spPr>
          <a:xfrm>
            <a:off x="6470700" y="1355738"/>
            <a:ext cx="12456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F9900"/>
                </a:solidFill>
                <a:latin typeface="Roboto"/>
                <a:ea typeface="Roboto"/>
                <a:cs typeface="Roboto"/>
                <a:sym typeface="Roboto"/>
              </a:rPr>
              <a:t>Amphiprion ocellaris</a:t>
            </a:r>
            <a:endParaRPr i="1">
              <a:solidFill>
                <a:srgbClr val="FF9900"/>
              </a:solidFill>
              <a:latin typeface="Roboto"/>
              <a:ea typeface="Roboto"/>
              <a:cs typeface="Roboto"/>
              <a:sym typeface="Roboto"/>
            </a:endParaRPr>
          </a:p>
        </p:txBody>
      </p:sp>
      <p:pic>
        <p:nvPicPr>
          <p:cNvPr id="175" name="Google Shape;175;p21"/>
          <p:cNvPicPr preferRelativeResize="0"/>
          <p:nvPr/>
        </p:nvPicPr>
        <p:blipFill>
          <a:blip r:embed="rId6">
            <a:alphaModFix/>
          </a:blip>
          <a:stretch>
            <a:fillRect/>
          </a:stretch>
        </p:blipFill>
        <p:spPr>
          <a:xfrm>
            <a:off x="7665903" y="4285038"/>
            <a:ext cx="1453896" cy="814182"/>
          </a:xfrm>
          <a:prstGeom prst="rect">
            <a:avLst/>
          </a:prstGeom>
          <a:noFill/>
          <a:ln>
            <a:noFill/>
          </a:ln>
        </p:spPr>
      </p:pic>
      <p:pic>
        <p:nvPicPr>
          <p:cNvPr id="176" name="Google Shape;176;p21"/>
          <p:cNvPicPr preferRelativeResize="0"/>
          <p:nvPr/>
        </p:nvPicPr>
        <p:blipFill>
          <a:blip r:embed="rId7">
            <a:alphaModFix/>
          </a:blip>
          <a:stretch>
            <a:fillRect/>
          </a:stretch>
        </p:blipFill>
        <p:spPr>
          <a:xfrm>
            <a:off x="7665894" y="3268925"/>
            <a:ext cx="1453897" cy="969264"/>
          </a:xfrm>
          <a:prstGeom prst="rect">
            <a:avLst/>
          </a:prstGeom>
          <a:noFill/>
          <a:ln>
            <a:noFill/>
          </a:ln>
        </p:spPr>
      </p:pic>
      <p:pic>
        <p:nvPicPr>
          <p:cNvPr id="177" name="Google Shape;177;p21"/>
          <p:cNvPicPr preferRelativeResize="0"/>
          <p:nvPr/>
        </p:nvPicPr>
        <p:blipFill>
          <a:blip r:embed="rId8">
            <a:alphaModFix/>
          </a:blip>
          <a:stretch>
            <a:fillRect/>
          </a:stretch>
        </p:blipFill>
        <p:spPr>
          <a:xfrm>
            <a:off x="1150000" y="4254550"/>
            <a:ext cx="1453894" cy="814181"/>
          </a:xfrm>
          <a:prstGeom prst="rect">
            <a:avLst/>
          </a:prstGeom>
          <a:noFill/>
          <a:ln>
            <a:noFill/>
          </a:ln>
        </p:spPr>
      </p:pic>
      <p:pic>
        <p:nvPicPr>
          <p:cNvPr id="178" name="Google Shape;178;p21"/>
          <p:cNvPicPr preferRelativeResize="0"/>
          <p:nvPr/>
        </p:nvPicPr>
        <p:blipFill>
          <a:blip r:embed="rId9">
            <a:alphaModFix/>
          </a:blip>
          <a:stretch>
            <a:fillRect/>
          </a:stretch>
        </p:blipFill>
        <p:spPr>
          <a:xfrm>
            <a:off x="1150000" y="3340763"/>
            <a:ext cx="1453897" cy="988649"/>
          </a:xfrm>
          <a:prstGeom prst="rect">
            <a:avLst/>
          </a:prstGeom>
          <a:noFill/>
          <a:ln>
            <a:noFill/>
          </a:ln>
        </p:spPr>
      </p:pic>
      <p:pic>
        <p:nvPicPr>
          <p:cNvPr id="179" name="Google Shape;179;p21"/>
          <p:cNvPicPr preferRelativeResize="0"/>
          <p:nvPr/>
        </p:nvPicPr>
        <p:blipFill>
          <a:blip r:embed="rId10">
            <a:alphaModFix/>
          </a:blip>
          <a:stretch>
            <a:fillRect/>
          </a:stretch>
        </p:blipFill>
        <p:spPr>
          <a:xfrm>
            <a:off x="1150002" y="1332378"/>
            <a:ext cx="1453896" cy="1015147"/>
          </a:xfrm>
          <a:prstGeom prst="rect">
            <a:avLst/>
          </a:prstGeom>
          <a:noFill/>
          <a:ln>
            <a:noFill/>
          </a:ln>
        </p:spPr>
      </p:pic>
      <p:sp>
        <p:nvSpPr>
          <p:cNvPr id="180" name="Google Shape;180;p21"/>
          <p:cNvSpPr txBox="1"/>
          <p:nvPr/>
        </p:nvSpPr>
        <p:spPr>
          <a:xfrm>
            <a:off x="52225" y="1543538"/>
            <a:ext cx="12456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latin typeface="Roboto"/>
                <a:ea typeface="Roboto"/>
                <a:cs typeface="Roboto"/>
                <a:sym typeface="Roboto"/>
              </a:rPr>
              <a:t>Nemo</a:t>
            </a:r>
            <a:endParaRPr>
              <a:solidFill>
                <a:srgbClr val="FF9900"/>
              </a:solidFill>
              <a:latin typeface="Roboto"/>
              <a:ea typeface="Roboto"/>
              <a:cs typeface="Roboto"/>
              <a:sym typeface="Roboto"/>
            </a:endParaRPr>
          </a:p>
        </p:txBody>
      </p:sp>
      <p:sp>
        <p:nvSpPr>
          <p:cNvPr id="181" name="Google Shape;181;p21"/>
          <p:cNvSpPr txBox="1"/>
          <p:nvPr/>
        </p:nvSpPr>
        <p:spPr>
          <a:xfrm>
            <a:off x="6410700" y="2418175"/>
            <a:ext cx="13656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00FFFF"/>
                </a:solidFill>
                <a:latin typeface="Roboto"/>
                <a:ea typeface="Roboto"/>
                <a:cs typeface="Roboto"/>
                <a:sym typeface="Roboto"/>
              </a:rPr>
              <a:t>Paracanthurus hepatus</a:t>
            </a:r>
            <a:endParaRPr i="1">
              <a:solidFill>
                <a:srgbClr val="00FFFF"/>
              </a:solidFill>
              <a:latin typeface="Roboto"/>
              <a:ea typeface="Roboto"/>
              <a:cs typeface="Roboto"/>
              <a:sym typeface="Roboto"/>
            </a:endParaRPr>
          </a:p>
        </p:txBody>
      </p:sp>
      <p:sp>
        <p:nvSpPr>
          <p:cNvPr id="182" name="Google Shape;182;p21"/>
          <p:cNvSpPr txBox="1"/>
          <p:nvPr/>
        </p:nvSpPr>
        <p:spPr>
          <a:xfrm>
            <a:off x="-7775" y="2442163"/>
            <a:ext cx="13656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FF"/>
                </a:solidFill>
                <a:latin typeface="Roboto"/>
                <a:ea typeface="Roboto"/>
                <a:cs typeface="Roboto"/>
                <a:sym typeface="Roboto"/>
              </a:rPr>
              <a:t>Dory</a:t>
            </a:r>
            <a:endParaRPr>
              <a:solidFill>
                <a:srgbClr val="00FFFF"/>
              </a:solidFill>
              <a:latin typeface="Roboto"/>
              <a:ea typeface="Roboto"/>
              <a:cs typeface="Roboto"/>
              <a:sym typeface="Roboto"/>
            </a:endParaRPr>
          </a:p>
        </p:txBody>
      </p:sp>
      <p:sp>
        <p:nvSpPr>
          <p:cNvPr id="183" name="Google Shape;183;p21"/>
          <p:cNvSpPr txBox="1"/>
          <p:nvPr/>
        </p:nvSpPr>
        <p:spPr>
          <a:xfrm>
            <a:off x="6410700" y="3480575"/>
            <a:ext cx="13656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EB880"/>
                </a:solidFill>
                <a:latin typeface="Roboto"/>
                <a:ea typeface="Roboto"/>
                <a:cs typeface="Roboto"/>
                <a:sym typeface="Roboto"/>
              </a:rPr>
              <a:t>Pelecanus occidentalis</a:t>
            </a:r>
            <a:endParaRPr i="1">
              <a:solidFill>
                <a:srgbClr val="EEB880"/>
              </a:solidFill>
              <a:latin typeface="Roboto"/>
              <a:ea typeface="Roboto"/>
              <a:cs typeface="Roboto"/>
              <a:sym typeface="Roboto"/>
            </a:endParaRPr>
          </a:p>
          <a:p>
            <a:pPr indent="0" lvl="0" marL="0" rtl="0" algn="ctr">
              <a:spcBef>
                <a:spcPts val="0"/>
              </a:spcBef>
              <a:spcAft>
                <a:spcPts val="0"/>
              </a:spcAft>
              <a:buNone/>
            </a:pPr>
            <a:r>
              <a:t/>
            </a:r>
            <a:endParaRPr i="1">
              <a:solidFill>
                <a:srgbClr val="00FFFF"/>
              </a:solidFill>
              <a:latin typeface="Roboto"/>
              <a:ea typeface="Roboto"/>
              <a:cs typeface="Roboto"/>
              <a:sym typeface="Roboto"/>
            </a:endParaRPr>
          </a:p>
        </p:txBody>
      </p:sp>
      <p:sp>
        <p:nvSpPr>
          <p:cNvPr id="184" name="Google Shape;184;p21"/>
          <p:cNvSpPr txBox="1"/>
          <p:nvPr/>
        </p:nvSpPr>
        <p:spPr>
          <a:xfrm>
            <a:off x="-7775" y="3501250"/>
            <a:ext cx="13656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EB880"/>
                </a:solidFill>
                <a:latin typeface="Roboto"/>
                <a:ea typeface="Roboto"/>
                <a:cs typeface="Roboto"/>
                <a:sym typeface="Roboto"/>
              </a:rPr>
              <a:t>Nigel</a:t>
            </a:r>
            <a:endParaRPr>
              <a:solidFill>
                <a:srgbClr val="EEB880"/>
              </a:solidFill>
              <a:latin typeface="Roboto"/>
              <a:ea typeface="Roboto"/>
              <a:cs typeface="Roboto"/>
              <a:sym typeface="Roboto"/>
            </a:endParaRPr>
          </a:p>
          <a:p>
            <a:pPr indent="0" lvl="0" marL="0" rtl="0" algn="ctr">
              <a:spcBef>
                <a:spcPts val="0"/>
              </a:spcBef>
              <a:spcAft>
                <a:spcPts val="0"/>
              </a:spcAft>
              <a:buNone/>
            </a:pPr>
            <a:r>
              <a:t/>
            </a:r>
            <a:endParaRPr i="1">
              <a:solidFill>
                <a:srgbClr val="00FFFF"/>
              </a:solidFill>
              <a:latin typeface="Roboto"/>
              <a:ea typeface="Roboto"/>
              <a:cs typeface="Roboto"/>
              <a:sym typeface="Roboto"/>
            </a:endParaRPr>
          </a:p>
        </p:txBody>
      </p:sp>
      <p:sp>
        <p:nvSpPr>
          <p:cNvPr id="185" name="Google Shape;185;p21"/>
          <p:cNvSpPr/>
          <p:nvPr/>
        </p:nvSpPr>
        <p:spPr>
          <a:xfrm>
            <a:off x="2762625" y="1486800"/>
            <a:ext cx="3708000" cy="560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2762625" y="2491800"/>
            <a:ext cx="3708000" cy="560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2762625" y="3496800"/>
            <a:ext cx="3708000" cy="560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2762625" y="4501800"/>
            <a:ext cx="3708000" cy="560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6350700" y="4365238"/>
            <a:ext cx="13656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00FF00"/>
                </a:solidFill>
                <a:latin typeface="Roboto"/>
                <a:ea typeface="Roboto"/>
                <a:cs typeface="Roboto"/>
                <a:sym typeface="Roboto"/>
              </a:rPr>
              <a:t>Chelonia mydas</a:t>
            </a:r>
            <a:endParaRPr i="1">
              <a:solidFill>
                <a:srgbClr val="00FF00"/>
              </a:solidFill>
              <a:latin typeface="Roboto"/>
              <a:ea typeface="Roboto"/>
              <a:cs typeface="Roboto"/>
              <a:sym typeface="Roboto"/>
            </a:endParaRPr>
          </a:p>
          <a:p>
            <a:pPr indent="0" lvl="0" marL="0" rtl="0" algn="ctr">
              <a:spcBef>
                <a:spcPts val="0"/>
              </a:spcBef>
              <a:spcAft>
                <a:spcPts val="0"/>
              </a:spcAft>
              <a:buNone/>
            </a:pPr>
            <a:r>
              <a:t/>
            </a:r>
            <a:endParaRPr i="1">
              <a:solidFill>
                <a:srgbClr val="00FFFF"/>
              </a:solidFill>
              <a:latin typeface="Roboto"/>
              <a:ea typeface="Roboto"/>
              <a:cs typeface="Roboto"/>
              <a:sym typeface="Roboto"/>
            </a:endParaRPr>
          </a:p>
        </p:txBody>
      </p:sp>
      <p:sp>
        <p:nvSpPr>
          <p:cNvPr id="190" name="Google Shape;190;p21"/>
          <p:cNvSpPr txBox="1"/>
          <p:nvPr/>
        </p:nvSpPr>
        <p:spPr>
          <a:xfrm>
            <a:off x="-7775" y="4333013"/>
            <a:ext cx="13656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latin typeface="Roboto"/>
                <a:ea typeface="Roboto"/>
                <a:cs typeface="Roboto"/>
                <a:sym typeface="Roboto"/>
              </a:rPr>
              <a:t>Crush</a:t>
            </a:r>
            <a:endParaRPr>
              <a:solidFill>
                <a:srgbClr val="00FF00"/>
              </a:solidFill>
              <a:latin typeface="Roboto"/>
              <a:ea typeface="Roboto"/>
              <a:cs typeface="Roboto"/>
              <a:sym typeface="Roboto"/>
            </a:endParaRPr>
          </a:p>
          <a:p>
            <a:pPr indent="0" lvl="0" marL="0" rtl="0" algn="ctr">
              <a:spcBef>
                <a:spcPts val="0"/>
              </a:spcBef>
              <a:spcAft>
                <a:spcPts val="0"/>
              </a:spcAft>
              <a:buNone/>
            </a:pPr>
            <a:r>
              <a:t/>
            </a:r>
            <a:endParaRPr i="1">
              <a:solidFill>
                <a:srgbClr val="00FFFF"/>
              </a:solidFill>
              <a:latin typeface="Roboto"/>
              <a:ea typeface="Roboto"/>
              <a:cs typeface="Roboto"/>
              <a:sym typeface="Roboto"/>
            </a:endParaRPr>
          </a:p>
        </p:txBody>
      </p:sp>
      <p:pic>
        <p:nvPicPr>
          <p:cNvPr id="191" name="Google Shape;191;p21"/>
          <p:cNvPicPr preferRelativeResize="0"/>
          <p:nvPr/>
        </p:nvPicPr>
        <p:blipFill>
          <a:blip r:embed="rId11">
            <a:alphaModFix/>
          </a:blip>
          <a:stretch>
            <a:fillRect/>
          </a:stretch>
        </p:blipFill>
        <p:spPr>
          <a:xfrm>
            <a:off x="3263325" y="2212650"/>
            <a:ext cx="2706623" cy="2025546"/>
          </a:xfrm>
          <a:prstGeom prst="rect">
            <a:avLst/>
          </a:prstGeom>
          <a:noFill/>
          <a:ln>
            <a:noFill/>
          </a:ln>
        </p:spPr>
      </p:pic>
      <p:sp>
        <p:nvSpPr>
          <p:cNvPr id="192" name="Google Shape;192;p21"/>
          <p:cNvSpPr txBox="1"/>
          <p:nvPr/>
        </p:nvSpPr>
        <p:spPr>
          <a:xfrm>
            <a:off x="464350" y="826650"/>
            <a:ext cx="58863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A</a:t>
            </a:r>
            <a:r>
              <a:rPr lang="en" sz="1500">
                <a:solidFill>
                  <a:schemeClr val="dk1"/>
                </a:solidFill>
                <a:latin typeface="Roboto"/>
                <a:ea typeface="Roboto"/>
                <a:cs typeface="Roboto"/>
                <a:sym typeface="Roboto"/>
              </a:rPr>
              <a:t>cquire real species occurrences to compare to our movie data</a:t>
            </a:r>
            <a:endParaRPr sz="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